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3"/>
  </p:notesMasterIdLst>
  <p:sldIdLst>
    <p:sldId id="256" r:id="rId2"/>
    <p:sldId id="259" r:id="rId3"/>
    <p:sldId id="257" r:id="rId4"/>
    <p:sldId id="356" r:id="rId5"/>
    <p:sldId id="357" r:id="rId6"/>
    <p:sldId id="262" r:id="rId7"/>
    <p:sldId id="258" r:id="rId8"/>
    <p:sldId id="260" r:id="rId9"/>
    <p:sldId id="267" r:id="rId10"/>
    <p:sldId id="270" r:id="rId11"/>
    <p:sldId id="277" r:id="rId12"/>
    <p:sldId id="280" r:id="rId13"/>
    <p:sldId id="293" r:id="rId14"/>
    <p:sldId id="295" r:id="rId15"/>
    <p:sldId id="304" r:id="rId16"/>
    <p:sldId id="305" r:id="rId17"/>
    <p:sldId id="306" r:id="rId18"/>
    <p:sldId id="308" r:id="rId19"/>
    <p:sldId id="321" r:id="rId20"/>
    <p:sldId id="363" r:id="rId21"/>
    <p:sldId id="366" r:id="rId22"/>
    <p:sldId id="367" r:id="rId23"/>
    <p:sldId id="368" r:id="rId24"/>
    <p:sldId id="362" r:id="rId25"/>
    <p:sldId id="361" r:id="rId26"/>
    <p:sldId id="316" r:id="rId27"/>
    <p:sldId id="360" r:id="rId28"/>
    <p:sldId id="352" r:id="rId29"/>
    <p:sldId id="372" r:id="rId30"/>
    <p:sldId id="373" r:id="rId31"/>
    <p:sldId id="365" r:id="rId32"/>
    <p:sldId id="375" r:id="rId33"/>
    <p:sldId id="374" r:id="rId34"/>
    <p:sldId id="376" r:id="rId35"/>
    <p:sldId id="377" r:id="rId36"/>
    <p:sldId id="378" r:id="rId37"/>
    <p:sldId id="379" r:id="rId38"/>
    <p:sldId id="364" r:id="rId39"/>
    <p:sldId id="359" r:id="rId40"/>
    <p:sldId id="371" r:id="rId41"/>
    <p:sldId id="370"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14"/>
    <p:restoredTop sz="94700"/>
  </p:normalViewPr>
  <p:slideViewPr>
    <p:cSldViewPr snapToGrid="0">
      <p:cViewPr>
        <p:scale>
          <a:sx n="150" d="100"/>
          <a:sy n="150" d="100"/>
        </p:scale>
        <p:origin x="256"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480412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iggraph.org/education/materials/HyperGraph/aliasing/alias3.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8c756a73d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38c756a73d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8c8a5fc86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8c8a5fc86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Red = averaged values</a:t>
            </a:r>
            <a:endParaRPr dirty="0"/>
          </a:p>
          <a:p>
            <a:pPr marL="0" lvl="0" indent="0" algn="l" rtl="0">
              <a:spcBef>
                <a:spcPts val="0"/>
              </a:spcBef>
              <a:spcAft>
                <a:spcPts val="0"/>
              </a:spcAft>
              <a:buNone/>
            </a:pPr>
            <a:r>
              <a:rPr lang="en" dirty="0"/>
              <a:t>Yellow = repeated values</a:t>
            </a:r>
            <a:endParaRPr dirty="0"/>
          </a:p>
          <a:p>
            <a:pPr marL="0" lvl="0" indent="0" algn="l" rtl="0">
              <a:spcBef>
                <a:spcPts val="0"/>
              </a:spcBef>
              <a:spcAft>
                <a:spcPts val="0"/>
              </a:spcAft>
              <a:buNone/>
            </a:pPr>
            <a:r>
              <a:rPr lang="en" dirty="0"/>
              <a:t>Grey = averaged, not included in final dataset</a:t>
            </a:r>
            <a:endParaRPr dirty="0"/>
          </a:p>
          <a:p>
            <a:pPr marL="0" lvl="0" indent="0" algn="l" rtl="0">
              <a:spcBef>
                <a:spcPts val="0"/>
              </a:spcBef>
              <a:spcAft>
                <a:spcPts val="0"/>
              </a:spcAft>
              <a:buNone/>
            </a:pPr>
            <a:r>
              <a:rPr lang="en" dirty="0"/>
              <a:t>Light red = same out to 13 decimals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8c8a5fc86_7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8c8a5fc86_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8c8a5fc86_2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8c8a5fc86_2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8c756a73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8c756a7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a:p>
            <a:pPr marL="0" lvl="0" indent="0" algn="l" rtl="0">
              <a:spcBef>
                <a:spcPts val="0"/>
              </a:spcBef>
              <a:spcAft>
                <a:spcPts val="0"/>
              </a:spcAft>
              <a:buNone/>
            </a:pPr>
            <a:r>
              <a:rPr lang="en"/>
              <a:t>After cleaning, the following variables were included in the output datasets</a:t>
            </a:r>
            <a:endParaRPr/>
          </a:p>
          <a:p>
            <a:pPr marL="0" lvl="0" indent="0" algn="l" rtl="0">
              <a:spcBef>
                <a:spcPts val="0"/>
              </a:spcBef>
              <a:spcAft>
                <a:spcPts val="0"/>
              </a:spcAft>
              <a:buNone/>
            </a:pPr>
            <a:r>
              <a:rPr lang="en"/>
              <a:t>Decimal year is calculated as the monthly midpoint (i.e. January 2000 is 2000 and 1/24)</a:t>
            </a:r>
            <a:endParaRPr/>
          </a:p>
          <a:p>
            <a:pPr marL="0" lvl="0" indent="0" algn="l" rtl="0">
              <a:spcBef>
                <a:spcPts val="0"/>
              </a:spcBef>
              <a:spcAft>
                <a:spcPts val="0"/>
              </a:spcAft>
              <a:buNone/>
            </a:pPr>
            <a:endParaRPr/>
          </a:p>
          <a:p>
            <a:pPr marL="0" lvl="0" indent="0" algn="l" rtl="0">
              <a:spcBef>
                <a:spcPts val="0"/>
              </a:spcBef>
              <a:spcAft>
                <a:spcPts val="0"/>
              </a:spcAft>
              <a:buNone/>
            </a:pPr>
            <a:r>
              <a:rPr lang="en"/>
              <a:t>Any months without any temperature data would have been excluded from this (only 2 months)</a:t>
            </a:r>
            <a:endParaRPr/>
          </a:p>
          <a:p>
            <a:pPr marL="0" lvl="0" indent="0" algn="l" rtl="0">
              <a:spcBef>
                <a:spcPts val="0"/>
              </a:spcBef>
              <a:spcAft>
                <a:spcPts val="0"/>
              </a:spcAft>
              <a:buNone/>
            </a:pPr>
            <a:endParaRPr/>
          </a:p>
          <a:p>
            <a:pPr marL="0" lvl="0" indent="0" algn="l" rtl="0">
              <a:spcBef>
                <a:spcPts val="0"/>
              </a:spcBef>
              <a:spcAft>
                <a:spcPts val="0"/>
              </a:spcAft>
              <a:buNone/>
            </a:pPr>
            <a:r>
              <a:rPr lang="en"/>
              <a:t>For future datasets we would like to include repeat indicators, as well as optional imputations for these observations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8606711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8606711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Alyssa Says words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8c424b009_4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8c424b009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85ec9a915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85ec9a915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85ec9a915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85ec9a915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some time series are short; most are trending up</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85ec9a915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85ec9a915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8c756a73d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g38c756a73d_4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5ec9a91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85ec9a91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/B4hCQ.gif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t>
            </a:r>
            <a:r>
              <a:rPr lang="en-US" dirty="0">
                <a:hlinkClick r:id="rId3"/>
              </a:rPr>
              <a:t>Point Sampling Theory</a:t>
            </a:r>
            <a:r>
              <a:rPr lang="en-US" dirty="0"/>
              <a:t> it turns out that to accurately reconstruct a signal, the signal must be sampled at a rate greater than or equal to two times the highest frequency contained in the signal. This is called the </a:t>
            </a:r>
            <a:r>
              <a:rPr lang="en-US" dirty="0" err="1"/>
              <a:t>Nyquist</a:t>
            </a:r>
            <a:r>
              <a:rPr lang="en-US" dirty="0"/>
              <a:t> Theorem and the highest frequency that can be accurately represented with a given sampling rate is called the </a:t>
            </a:r>
            <a:r>
              <a:rPr lang="en-US" dirty="0" err="1"/>
              <a:t>Nyquist</a:t>
            </a:r>
            <a:r>
              <a:rPr lang="en-US" dirty="0"/>
              <a:t> limit. For example, to produce a music CD-ROM the analog signal is sampled at a maximum rate of 44 </a:t>
            </a:r>
            <a:r>
              <a:rPr lang="en-US" dirty="0" err="1"/>
              <a:t>Khz</a:t>
            </a:r>
            <a:r>
              <a:rPr lang="en-US" dirty="0"/>
              <a:t>, therefore the highest possible audio frequency is 22khz. Any audio frequencies greater than 22Khz must be removed from the input signal or they will be aliased, i.e., appear as low frequency sounds. </a:t>
            </a:r>
          </a:p>
          <a:p>
            <a:pPr marL="0" lvl="0" indent="0" algn="l" rtl="0">
              <a:spcBef>
                <a:spcPts val="0"/>
              </a:spcBef>
              <a:spcAft>
                <a:spcPts val="0"/>
              </a:spcAft>
              <a:buNone/>
            </a:pPr>
            <a:r>
              <a:rPr lang="en-US" dirty="0"/>
              <a:t>https://</a:t>
            </a:r>
            <a:r>
              <a:rPr lang="en-US" dirty="0" err="1"/>
              <a:t>www.siggraph.org</a:t>
            </a:r>
            <a:r>
              <a:rPr lang="en-US" dirty="0"/>
              <a:t>/education/materials/</a:t>
            </a:r>
            <a:r>
              <a:rPr lang="en-US" dirty="0" err="1"/>
              <a:t>HyperGraph</a:t>
            </a:r>
            <a:r>
              <a:rPr lang="en-US" dirty="0"/>
              <a:t>/aliasing/alias1.htm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people.eecs.berkeley.edu</a:t>
            </a:r>
            <a:r>
              <a:rPr lang="en-US" dirty="0"/>
              <a:t>/~sequin/CS184/IMGS/</a:t>
            </a:r>
            <a:r>
              <a:rPr lang="en-US" dirty="0" err="1"/>
              <a:t>Aliasing.JPG</a:t>
            </a:r>
            <a:endParaRPr lang="en-US" dirty="0"/>
          </a:p>
          <a:p>
            <a:pPr marL="0" lvl="0" indent="0" algn="l" rtl="0">
              <a:spcBef>
                <a:spcPts val="0"/>
              </a:spcBef>
              <a:spcAft>
                <a:spcPts val="0"/>
              </a:spcAft>
              <a:buNone/>
            </a:pPr>
            <a:r>
              <a:rPr lang="en-US" dirty="0"/>
              <a:t>from</a:t>
            </a:r>
          </a:p>
          <a:p>
            <a:pPr marL="0" lvl="0" indent="0" algn="l" rtl="0">
              <a:spcBef>
                <a:spcPts val="0"/>
              </a:spcBef>
              <a:spcAft>
                <a:spcPts val="0"/>
              </a:spcAft>
              <a:buNone/>
            </a:pPr>
            <a:r>
              <a:rPr lang="en-US" dirty="0"/>
              <a:t>https://</a:t>
            </a:r>
            <a:r>
              <a:rPr lang="en-US" dirty="0" err="1"/>
              <a:t>people.eecs.berkeley.edu</a:t>
            </a:r>
            <a:r>
              <a:rPr lang="en-US" dirty="0"/>
              <a:t>/~sequin/CS184/LECT_09/L28.html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a:t>
            </a:r>
            <a:r>
              <a:rPr lang="en-US" dirty="0" err="1"/>
              <a:t>www.personal.kent.edu</a:t>
            </a:r>
            <a:r>
              <a:rPr lang="en-US" dirty="0"/>
              <a:t>/~</a:t>
            </a:r>
            <a:r>
              <a:rPr lang="en-US" dirty="0" err="1"/>
              <a:t>jortiz</a:t>
            </a:r>
            <a:r>
              <a:rPr lang="en-US" dirty="0"/>
              <a:t>/</a:t>
            </a:r>
            <a:r>
              <a:rPr lang="en-US" dirty="0" err="1"/>
              <a:t>earthstats</a:t>
            </a:r>
            <a:r>
              <a:rPr lang="en-US" dirty="0"/>
              <a:t>/topic09notes.html</a:t>
            </a:r>
          </a:p>
          <a:p>
            <a:r>
              <a:rPr lang="en-US" b="1" dirty="0"/>
              <a:t>Record length, N:</a:t>
            </a:r>
            <a:r>
              <a:rPr lang="en-US" dirty="0"/>
              <a:t>  This is the total number of samples in the record or time series. </a:t>
            </a:r>
          </a:p>
          <a:p>
            <a:r>
              <a:rPr lang="en-US" b="1" dirty="0"/>
              <a:t>Sampling interval, </a:t>
            </a:r>
            <a:r>
              <a:rPr lang="en-US" b="1" dirty="0" err="1"/>
              <a:t>dt</a:t>
            </a:r>
            <a:r>
              <a:rPr lang="en-US" b="1" dirty="0"/>
              <a:t>:</a:t>
            </a:r>
            <a:r>
              <a:rPr lang="en-US" dirty="0"/>
              <a:t> This is the time step between successive samples in the record.  The time series methods that we discuss require a constant sampling interval.  If the original sample interval in not constant, then the record must be interpolated.  It is best to keep the number of interpolated samples close to the record length N.  Interpolation adds noise to the time series; interpolating at much greater than the original record length does not provide new information. </a:t>
            </a:r>
          </a:p>
          <a:p>
            <a:r>
              <a:rPr lang="en-US" b="1" dirty="0" err="1"/>
              <a:t>Nyquist</a:t>
            </a:r>
            <a:r>
              <a:rPr lang="en-US" b="1" dirty="0"/>
              <a:t> frequency, </a:t>
            </a:r>
            <a:r>
              <a:rPr lang="en-US" b="1" dirty="0" err="1"/>
              <a:t>fn</a:t>
            </a:r>
            <a:r>
              <a:rPr lang="en-US" dirty="0"/>
              <a:t>: determines the highest frequency of variations that we can resolve in our time series.  This is dependent on the sampling interval and is given by </a:t>
            </a:r>
            <a:r>
              <a:rPr lang="en-US" b="1" dirty="0" err="1"/>
              <a:t>fn</a:t>
            </a:r>
            <a:r>
              <a:rPr lang="en-US" b="1" dirty="0"/>
              <a:t> = 1/(2dt)</a:t>
            </a:r>
            <a:r>
              <a:rPr lang="en-US" dirty="0"/>
              <a:t>. What this means is that the smallest period wave (highest frequency) that we can resolve has a period that is exactly twice the sample interval (i.e. one sample for the peak of the wave and one for the trough). </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85ec9a91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85ec9a91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R^2 </a:t>
            </a:r>
            <a:endParaRPr/>
          </a:p>
          <a:p>
            <a:pPr marL="0" lvl="0" indent="0" algn="l" rtl="0">
              <a:spcBef>
                <a:spcPts val="0"/>
              </a:spcBef>
              <a:spcAft>
                <a:spcPts val="0"/>
              </a:spcAft>
              <a:buNone/>
            </a:pPr>
            <a:r>
              <a:rPr lang="en"/>
              <a:t>Explain what the periods are (2*Pi)</a:t>
            </a:r>
            <a:endParaRPr/>
          </a:p>
          <a:p>
            <a:pPr marL="0" lvl="0" indent="0" algn="l" rtl="0">
              <a:spcBef>
                <a:spcPts val="0"/>
              </a:spcBef>
              <a:spcAft>
                <a:spcPts val="0"/>
              </a:spcAft>
              <a:buNone/>
            </a:pPr>
            <a:r>
              <a:rPr lang="en"/>
              <a:t>Explain ENSO and SST</a:t>
            </a:r>
            <a:endParaRPr/>
          </a:p>
          <a:p>
            <a:pPr marL="0" lvl="0" indent="0" algn="l" rtl="0">
              <a:spcBef>
                <a:spcPts val="0"/>
              </a:spcBef>
              <a:spcAft>
                <a:spcPts val="0"/>
              </a:spcAft>
              <a:buNone/>
            </a:pPr>
            <a:r>
              <a:rPr lang="en"/>
              <a:t>Explain +/- terms in context of model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86e33380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86e33380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a:t>
            </a:r>
            <a:r>
              <a:rPr lang="en-US" dirty="0" err="1"/>
              <a:t>DrGXP.png</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a:t>
            </a:r>
            <a:r>
              <a:rPr lang="en-US" dirty="0" err="1"/>
              <a:t>DrGXP.png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8c756a73d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38c756a73d_4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i.stack.imgur.com</a:t>
            </a:r>
            <a:r>
              <a:rPr lang="en-US" dirty="0"/>
              <a:t>/</a:t>
            </a:r>
            <a:r>
              <a:rPr lang="en-US" dirty="0" err="1"/>
              <a:t>DrGXP.png</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8c756a73d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38c756a73d_4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87b41ba4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87b41ba4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86e33380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86e33380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8c756a73d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38c756a73d_4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Roboto"/>
              <a:buChar char="●"/>
            </a:pPr>
            <a:r>
              <a:rPr lang="en-US" dirty="0"/>
              <a:t>D</a:t>
            </a:r>
            <a:r>
              <a:rPr lang="en-US" sz="1800" b="0" i="0" u="none" strike="noStrike" cap="none" dirty="0">
                <a:solidFill>
                  <a:schemeClr val="lt2"/>
                </a:solidFill>
                <a:latin typeface="Roboto"/>
                <a:ea typeface="Roboto"/>
                <a:cs typeface="Roboto"/>
                <a:sym typeface="Roboto"/>
              </a:rPr>
              <a:t>uring the course, students engaged in mini-Projects: </a:t>
            </a:r>
          </a:p>
          <a:p>
            <a:pPr marL="914400" marR="0" lvl="1" indent="-317500" algn="l" rtl="0">
              <a:lnSpc>
                <a:spcPct val="115000"/>
              </a:lnSpc>
              <a:spcBef>
                <a:spcPts val="0"/>
              </a:spcBef>
              <a:spcAft>
                <a:spcPts val="0"/>
              </a:spcAft>
              <a:buClr>
                <a:schemeClr val="lt2"/>
              </a:buClr>
              <a:buSzPts val="1400"/>
              <a:buFont typeface="Roboto"/>
              <a:buChar char="○"/>
            </a:pPr>
            <a:r>
              <a:rPr lang="en-US" sz="1400" b="0" i="0" u="none" strike="noStrike" cap="none" dirty="0">
                <a:solidFill>
                  <a:schemeClr val="lt2"/>
                </a:solidFill>
                <a:latin typeface="Roboto"/>
                <a:ea typeface="Roboto"/>
                <a:cs typeface="Roboto"/>
                <a:sym typeface="Roboto"/>
              </a:rPr>
              <a:t>First project – study yearly minimum and maximum temperatures</a:t>
            </a:r>
          </a:p>
          <a:p>
            <a:pPr marL="914400" marR="0" lvl="1" indent="-317500" algn="l" rtl="0">
              <a:lnSpc>
                <a:spcPct val="115000"/>
              </a:lnSpc>
              <a:spcBef>
                <a:spcPts val="0"/>
              </a:spcBef>
              <a:spcAft>
                <a:spcPts val="0"/>
              </a:spcAft>
              <a:buClr>
                <a:schemeClr val="lt2"/>
              </a:buClr>
              <a:buSzPts val="1400"/>
              <a:buFont typeface="Roboto"/>
              <a:buChar char="○"/>
            </a:pPr>
            <a:r>
              <a:rPr lang="en-US" sz="1400" b="0" i="0" u="none" strike="noStrike" cap="none" dirty="0">
                <a:solidFill>
                  <a:schemeClr val="lt2"/>
                </a:solidFill>
                <a:latin typeface="Roboto"/>
                <a:ea typeface="Roboto"/>
                <a:cs typeface="Roboto"/>
                <a:sym typeface="Roboto"/>
              </a:rPr>
              <a:t>Second project – model monthly minimum and maximum</a:t>
            </a:r>
          </a:p>
          <a:p>
            <a:pPr marL="914400" marR="0" lvl="1" indent="-317500" algn="l" rtl="0">
              <a:lnSpc>
                <a:spcPct val="115000"/>
              </a:lnSpc>
              <a:spcBef>
                <a:spcPts val="0"/>
              </a:spcBef>
              <a:spcAft>
                <a:spcPts val="0"/>
              </a:spcAft>
              <a:buClr>
                <a:schemeClr val="lt2"/>
              </a:buClr>
              <a:buSzPts val="1400"/>
              <a:buFont typeface="Roboto"/>
              <a:buChar char="○"/>
            </a:pPr>
            <a:r>
              <a:rPr lang="en-US" sz="1400" b="0" i="0" u="none" strike="noStrike" cap="none" dirty="0">
                <a:solidFill>
                  <a:schemeClr val="lt2"/>
                </a:solidFill>
                <a:latin typeface="Roboto"/>
                <a:ea typeface="Roboto"/>
                <a:cs typeface="Roboto"/>
                <a:sym typeface="Roboto"/>
              </a:rPr>
              <a:t>Third project – model rainfall (including max/min temperatures) </a:t>
            </a:r>
          </a:p>
          <a:p>
            <a:pPr lvl="0"/>
            <a:r>
              <a:rPr lang="en-US" sz="1800" b="0" i="0" u="none" strike="noStrike" cap="none" dirty="0">
                <a:solidFill>
                  <a:schemeClr val="lt2"/>
                </a:solidFill>
                <a:latin typeface="Roboto"/>
                <a:ea typeface="Roboto"/>
                <a:cs typeface="Roboto"/>
                <a:sym typeface="Roboto"/>
              </a:rPr>
              <a:t>For a final project, three teams: </a:t>
            </a:r>
            <a:r>
              <a:rPr lang="en-US" dirty="0"/>
              <a:t>data quality, </a:t>
            </a:r>
            <a:r>
              <a:rPr lang="en-US" dirty="0" err="1"/>
              <a:t>modelling</a:t>
            </a:r>
            <a:r>
              <a:rPr lang="en-US" dirty="0"/>
              <a:t>, research/writing</a:t>
            </a:r>
            <a:endParaRPr lang="en-US" sz="1800" b="0" i="0" u="none" strike="noStrike" cap="none" dirty="0">
              <a:solidFill>
                <a:schemeClr val="lt2"/>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8606711f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8606711f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Jacob</a:t>
            </a:r>
            <a:endParaRPr dirty="0"/>
          </a:p>
          <a:p>
            <a:pPr marL="0" lvl="0" indent="0" algn="l" rtl="0">
              <a:spcBef>
                <a:spcPts val="0"/>
              </a:spcBef>
              <a:spcAft>
                <a:spcPts val="0"/>
              </a:spcAft>
              <a:buNone/>
            </a:pPr>
            <a:r>
              <a:rPr lang="en" dirty="0"/>
              <a:t>We’d like to think this collection of cities is a fair representation of Togo as a whole.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8c756a73d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38c756a73d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Note trend of darker lower, bluer higher </a:t>
            </a:r>
            <a:r>
              <a:rPr lang="mr-IN" sz="1100" b="0" i="0" u="none" strike="noStrike" cap="none" dirty="0">
                <a:solidFill>
                  <a:srgbClr val="000000"/>
                </a:solidFill>
                <a:latin typeface="Arial"/>
                <a:ea typeface="Arial"/>
                <a:cs typeface="Arial"/>
                <a:sym typeface="Arial"/>
              </a:rPr>
              <a:t>–</a:t>
            </a:r>
            <a:r>
              <a:rPr lang="en-US" sz="1100" b="0" i="0" u="none" strike="noStrike" cap="none" dirty="0">
                <a:solidFill>
                  <a:srgbClr val="000000"/>
                </a:solidFill>
                <a:latin typeface="Arial"/>
                <a:ea typeface="Arial"/>
                <a:cs typeface="Arial"/>
                <a:sym typeface="Arial"/>
              </a:rPr>
              <a:t> this suggests that minimum</a:t>
            </a:r>
            <a:r>
              <a:rPr lang="en-US" sz="1100" b="0" i="0" u="none" strike="noStrike" cap="none" baseline="0" dirty="0">
                <a:solidFill>
                  <a:srgbClr val="000000"/>
                </a:solidFill>
                <a:latin typeface="Arial"/>
                <a:ea typeface="Arial"/>
                <a:cs typeface="Arial"/>
                <a:sym typeface="Arial"/>
              </a:rPr>
              <a:t> temperatures are rising.</a:t>
            </a: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Point out some missing values. These will ultimately need to be replaced, but we had bigger fish</a:t>
            </a:r>
            <a:r>
              <a:rPr lang="en-US" sz="1100" b="0" i="0" u="none" strike="noStrike" cap="none" baseline="0" dirty="0">
                <a:solidFill>
                  <a:srgbClr val="000000"/>
                </a:solidFill>
                <a:latin typeface="Arial"/>
                <a:ea typeface="Arial"/>
                <a:cs typeface="Arial"/>
                <a:sym typeface="Arial"/>
              </a:rPr>
              <a:t> to fry</a:t>
            </a:r>
            <a:r>
              <a:rPr lang="mr-IN" sz="1100" b="0" i="0" u="none" strike="noStrike" cap="none" baseline="0" dirty="0">
                <a:solidFill>
                  <a:srgbClr val="000000"/>
                </a:solidFill>
                <a:latin typeface="Arial"/>
                <a:ea typeface="Arial"/>
                <a:cs typeface="Arial"/>
                <a:sym typeface="Arial"/>
              </a:rPr>
              <a:t>…</a:t>
            </a:r>
            <a:r>
              <a:rPr lang="en-US" sz="1100" b="0" i="0" u="none" strike="noStrike" cap="none" baseline="0"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Jacob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8c8a5fc8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8c8a5fc8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Climate_oscill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ceadserv1.nku.edu/longa/classes/mat375/finalproject/Reports/Jacob/R/images/graphics.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hyperlink" Target="https://insideclimatenews.org/news/28112018/health-climate-change-impact-lancet-medical-report-heat-dengue-malaria-pollu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www.lancetcountdown.org/the-repor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555525"/>
            <a:ext cx="8222100" cy="2187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4800"/>
              <a:buFont typeface="Roboto"/>
              <a:buNone/>
            </a:pPr>
            <a:r>
              <a:rPr lang="en" sz="3600" b="0" i="0" u="none" strike="noStrike" cap="none" dirty="0">
                <a:solidFill>
                  <a:schemeClr val="bg1"/>
                </a:solidFill>
                <a:latin typeface="Arial"/>
                <a:ea typeface="Arial"/>
                <a:cs typeface="Arial"/>
                <a:sym typeface="Arial"/>
              </a:rPr>
              <a:t>Togo, West Africa</a:t>
            </a:r>
            <a:r>
              <a:rPr lang="en" sz="3600" b="0" i="0" u="none" strike="noStrike" cap="none" dirty="0">
                <a:solidFill>
                  <a:schemeClr val="lt1"/>
                </a:solidFill>
                <a:latin typeface="Arial"/>
                <a:ea typeface="Arial"/>
                <a:cs typeface="Arial"/>
                <a:sym typeface="Arial"/>
              </a:rPr>
              <a:t>: on Track for Over Three Degrees Celsius of Warming by 2100</a:t>
            </a:r>
            <a:endParaRPr sz="4800" b="0" i="0" u="none" strike="noStrike" cap="none" dirty="0">
              <a:solidFill>
                <a:schemeClr val="lt1"/>
              </a:solidFill>
              <a:latin typeface="Roboto"/>
              <a:ea typeface="Roboto"/>
              <a:cs typeface="Roboto"/>
              <a:sym typeface="Roboto"/>
            </a:endParaRPr>
          </a:p>
        </p:txBody>
      </p:sp>
      <p:sp>
        <p:nvSpPr>
          <p:cNvPr id="68" name="Google Shape;68;p13"/>
          <p:cNvSpPr txBox="1">
            <a:spLocks noGrp="1"/>
          </p:cNvSpPr>
          <p:nvPr>
            <p:ph type="subTitle" idx="1"/>
          </p:nvPr>
        </p:nvSpPr>
        <p:spPr>
          <a:xfrm>
            <a:off x="390525" y="2789124"/>
            <a:ext cx="8222100" cy="19792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800"/>
              <a:buFont typeface="Roboto"/>
              <a:buNone/>
            </a:pPr>
            <a:r>
              <a:rPr lang="en-US" sz="2400" b="0" i="0" u="none" strike="noStrike" cap="none" dirty="0">
                <a:solidFill>
                  <a:srgbClr val="FFFFFF"/>
                </a:solidFill>
                <a:latin typeface="Arial"/>
                <a:ea typeface="Arial"/>
                <a:cs typeface="Arial"/>
                <a:sym typeface="Arial"/>
              </a:rPr>
              <a:t>Andy Long and Jacob </a:t>
            </a:r>
            <a:r>
              <a:rPr lang="en-US" sz="2400" b="0" i="0" u="none" strike="noStrike" cap="none" dirty="0" err="1">
                <a:solidFill>
                  <a:srgbClr val="FFFFFF"/>
                </a:solidFill>
                <a:latin typeface="Arial"/>
                <a:ea typeface="Arial"/>
                <a:cs typeface="Arial"/>
                <a:sym typeface="Arial"/>
              </a:rPr>
              <a:t>Englert</a:t>
            </a:r>
            <a:endParaRPr lang="en-US" sz="24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800"/>
              <a:buFont typeface="Roboto"/>
              <a:buNone/>
            </a:pPr>
            <a:endParaRPr lang="en-US" sz="24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800"/>
              <a:buFont typeface="Roboto"/>
              <a:buNone/>
            </a:pPr>
            <a:r>
              <a:rPr lang="en-US" dirty="0">
                <a:solidFill>
                  <a:srgbClr val="FFFFFF"/>
                </a:solidFill>
                <a:latin typeface="Arial"/>
                <a:ea typeface="Arial"/>
                <a:cs typeface="Arial"/>
                <a:sym typeface="Arial"/>
              </a:rPr>
              <a:t>Mathematics and Statistics</a:t>
            </a:r>
            <a:endParaRPr lang="en-US"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800"/>
              <a:buFont typeface="Roboto"/>
              <a:buNone/>
            </a:pPr>
            <a:r>
              <a:rPr lang="en-US" dirty="0">
                <a:solidFill>
                  <a:srgbClr val="FFFFFF"/>
                </a:solidFill>
                <a:latin typeface="Arial"/>
                <a:ea typeface="Arial"/>
                <a:cs typeface="Arial"/>
                <a:sym typeface="Arial"/>
              </a:rPr>
              <a:t>Northern Kentucky University</a:t>
            </a:r>
          </a:p>
          <a:p>
            <a:pPr marL="0" marR="0" lvl="0" indent="0" algn="ctr" rtl="0">
              <a:lnSpc>
                <a:spcPct val="100000"/>
              </a:lnSpc>
              <a:spcBef>
                <a:spcPts val="0"/>
              </a:spcBef>
              <a:spcAft>
                <a:spcPts val="0"/>
              </a:spcAft>
              <a:buClr>
                <a:schemeClr val="lt1"/>
              </a:buClr>
              <a:buSzPts val="1800"/>
              <a:buFont typeface="Roboto"/>
              <a:buNone/>
            </a:pPr>
            <a:endParaRPr lang="en-US"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800"/>
              <a:buFont typeface="Roboto"/>
              <a:buNone/>
            </a:pPr>
            <a:r>
              <a:rPr lang="en-US" sz="1800" b="0" i="0" u="none" strike="noStrike" cap="none" dirty="0">
                <a:solidFill>
                  <a:srgbClr val="FFFFFF"/>
                </a:solidFill>
                <a:latin typeface="Arial"/>
                <a:ea typeface="Arial"/>
                <a:cs typeface="Arial"/>
                <a:sym typeface="Arial"/>
              </a:rPr>
              <a:t>(with a lot of help from the rest of Andy’s 2018 math modeling class)  </a:t>
            </a:r>
            <a:endParaRPr sz="1800" b="0"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Kouma-Konda</a:t>
            </a:r>
            <a:endParaRPr/>
          </a:p>
        </p:txBody>
      </p:sp>
      <p:sp>
        <p:nvSpPr>
          <p:cNvPr id="173" name="Google Shape;173;p27"/>
          <p:cNvSpPr txBox="1">
            <a:spLocks noGrp="1"/>
          </p:cNvSpPr>
          <p:nvPr>
            <p:ph type="body" idx="1"/>
          </p:nvPr>
        </p:nvSpPr>
        <p:spPr>
          <a:xfrm>
            <a:off x="471900" y="1919075"/>
            <a:ext cx="4038600" cy="3098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r>
              <a:rPr lang="en"/>
              <a:t>Maximums </a:t>
            </a:r>
            <a:endParaRPr/>
          </a:p>
          <a:p>
            <a:pPr marL="457200" lvl="0" indent="0" algn="l" rtl="0">
              <a:spcBef>
                <a:spcPts val="1600"/>
              </a:spcBef>
              <a:spcAft>
                <a:spcPts val="1600"/>
              </a:spcAft>
              <a:buNone/>
            </a:pPr>
            <a:endParaRPr/>
          </a:p>
        </p:txBody>
      </p:sp>
      <p:sp>
        <p:nvSpPr>
          <p:cNvPr id="174" name="Google Shape;174;p27"/>
          <p:cNvSpPr txBox="1">
            <a:spLocks noGrp="1"/>
          </p:cNvSpPr>
          <p:nvPr>
            <p:ph type="body" idx="1"/>
          </p:nvPr>
        </p:nvSpPr>
        <p:spPr>
          <a:xfrm>
            <a:off x="4739100" y="1919075"/>
            <a:ext cx="4038600" cy="3098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1600"/>
              </a:spcAft>
              <a:buNone/>
            </a:pPr>
            <a:r>
              <a:rPr lang="en"/>
              <a:t>Minimums </a:t>
            </a:r>
            <a:br>
              <a:rPr lang="en"/>
            </a:br>
            <a:endParaRPr/>
          </a:p>
        </p:txBody>
      </p:sp>
      <p:pic>
        <p:nvPicPr>
          <p:cNvPr id="175" name="Google Shape;175;p27"/>
          <p:cNvPicPr preferRelativeResize="0"/>
          <p:nvPr/>
        </p:nvPicPr>
        <p:blipFill>
          <a:blip r:embed="rId3">
            <a:alphaModFix/>
          </a:blip>
          <a:stretch>
            <a:fillRect/>
          </a:stretch>
        </p:blipFill>
        <p:spPr>
          <a:xfrm>
            <a:off x="5005800" y="181575"/>
            <a:ext cx="3505200" cy="4276725"/>
          </a:xfrm>
          <a:prstGeom prst="rect">
            <a:avLst/>
          </a:prstGeom>
          <a:noFill/>
          <a:ln>
            <a:noFill/>
          </a:ln>
        </p:spPr>
      </p:pic>
      <p:pic>
        <p:nvPicPr>
          <p:cNvPr id="176" name="Google Shape;176;p27"/>
          <p:cNvPicPr preferRelativeResize="0"/>
          <p:nvPr/>
        </p:nvPicPr>
        <p:blipFill>
          <a:blip r:embed="rId4">
            <a:alphaModFix/>
          </a:blip>
          <a:stretch>
            <a:fillRect/>
          </a:stretch>
        </p:blipFill>
        <p:spPr>
          <a:xfrm>
            <a:off x="471888" y="114888"/>
            <a:ext cx="3286125" cy="441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Sokode</a:t>
            </a:r>
            <a:endParaRPr/>
          </a:p>
        </p:txBody>
      </p:sp>
      <p:pic>
        <p:nvPicPr>
          <p:cNvPr id="222" name="Google Shape;222;p34"/>
          <p:cNvPicPr preferRelativeResize="0"/>
          <p:nvPr/>
        </p:nvPicPr>
        <p:blipFill>
          <a:blip r:embed="rId3">
            <a:alphaModFix/>
          </a:blip>
          <a:stretch>
            <a:fillRect/>
          </a:stretch>
        </p:blipFill>
        <p:spPr>
          <a:xfrm>
            <a:off x="1039650" y="2039825"/>
            <a:ext cx="7086600" cy="203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Dapaong</a:t>
            </a:r>
            <a:endParaRPr/>
          </a:p>
        </p:txBody>
      </p:sp>
      <p:pic>
        <p:nvPicPr>
          <p:cNvPr id="240" name="Google Shape;240;p37"/>
          <p:cNvPicPr preferRelativeResize="0"/>
          <p:nvPr/>
        </p:nvPicPr>
        <p:blipFill>
          <a:blip r:embed="rId3">
            <a:alphaModFix/>
          </a:blip>
          <a:stretch>
            <a:fillRect/>
          </a:stretch>
        </p:blipFill>
        <p:spPr>
          <a:xfrm>
            <a:off x="863438" y="2397025"/>
            <a:ext cx="7439025" cy="192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Management Wrap-Up</a:t>
            </a:r>
            <a:endParaRPr/>
          </a:p>
        </p:txBody>
      </p:sp>
      <p:sp>
        <p:nvSpPr>
          <p:cNvPr id="332" name="Google Shape;332;p50"/>
          <p:cNvSpPr txBox="1">
            <a:spLocks noGrp="1"/>
          </p:cNvSpPr>
          <p:nvPr>
            <p:ph type="body" idx="4294967295"/>
          </p:nvPr>
        </p:nvSpPr>
        <p:spPr>
          <a:xfrm>
            <a:off x="449620" y="826691"/>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Variables included in output datasets:</a:t>
            </a:r>
            <a:endParaRPr sz="1800" dirty="0"/>
          </a:p>
          <a:p>
            <a:pPr marL="457200" lvl="0" indent="-330200" algn="l" rtl="0">
              <a:spcBef>
                <a:spcPts val="1600"/>
              </a:spcBef>
              <a:spcAft>
                <a:spcPts val="0"/>
              </a:spcAft>
              <a:buSzPts val="1600"/>
              <a:buChar char="●"/>
            </a:pPr>
            <a:r>
              <a:rPr lang="en" sz="1600" dirty="0"/>
              <a:t>Location (City)</a:t>
            </a:r>
            <a:endParaRPr sz="1600" dirty="0"/>
          </a:p>
          <a:p>
            <a:pPr lvl="1" indent="-330200">
              <a:spcBef>
                <a:spcPts val="0"/>
              </a:spcBef>
              <a:buSzPts val="1600"/>
              <a:buChar char="●"/>
            </a:pPr>
            <a:r>
              <a:rPr lang="en" sz="1200" dirty="0"/>
              <a:t>Latitude</a:t>
            </a:r>
            <a:endParaRPr sz="1200" dirty="0"/>
          </a:p>
          <a:p>
            <a:pPr lvl="1" indent="-330200">
              <a:spcBef>
                <a:spcPts val="0"/>
              </a:spcBef>
              <a:buSzPts val="1600"/>
              <a:buChar char="●"/>
            </a:pPr>
            <a:r>
              <a:rPr lang="en" sz="1200" dirty="0"/>
              <a:t>Longitude</a:t>
            </a:r>
            <a:endParaRPr lang="en-US" sz="1200" dirty="0"/>
          </a:p>
          <a:p>
            <a:pPr lvl="1" indent="-330200">
              <a:spcBef>
                <a:spcPts val="0"/>
              </a:spcBef>
              <a:buSzPts val="1600"/>
              <a:buChar char="●"/>
            </a:pPr>
            <a:r>
              <a:rPr lang="en-US" sz="1200" dirty="0"/>
              <a:t>Elevation</a:t>
            </a:r>
            <a:endParaRPr sz="1200" dirty="0"/>
          </a:p>
          <a:p>
            <a:pPr lvl="0" indent="-330200">
              <a:buSzPts val="1600"/>
            </a:pPr>
            <a:r>
              <a:rPr lang="en" sz="1600" dirty="0"/>
              <a:t>Year</a:t>
            </a:r>
            <a:r>
              <a:rPr lang="en-US" sz="1600" dirty="0"/>
              <a:t>, Month</a:t>
            </a:r>
          </a:p>
          <a:p>
            <a:pPr marL="457200" lvl="0" indent="-330200" algn="l" rtl="0">
              <a:spcBef>
                <a:spcPts val="0"/>
              </a:spcBef>
              <a:spcAft>
                <a:spcPts val="0"/>
              </a:spcAft>
              <a:buSzPts val="1600"/>
              <a:buChar char="●"/>
            </a:pPr>
            <a:r>
              <a:rPr lang="en" sz="1600" dirty="0"/>
              <a:t>Decimal Year</a:t>
            </a:r>
            <a:endParaRPr sz="1600" dirty="0"/>
          </a:p>
        </p:txBody>
      </p:sp>
      <p:sp>
        <p:nvSpPr>
          <p:cNvPr id="333" name="Google Shape;333;p50"/>
          <p:cNvSpPr txBox="1">
            <a:spLocks noGrp="1"/>
          </p:cNvSpPr>
          <p:nvPr>
            <p:ph type="body" idx="4294967295"/>
          </p:nvPr>
        </p:nvSpPr>
        <p:spPr>
          <a:xfrm>
            <a:off x="2750510" y="94064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30200" algn="l" rtl="0">
              <a:spcBef>
                <a:spcPts val="1600"/>
              </a:spcBef>
              <a:spcAft>
                <a:spcPts val="0"/>
              </a:spcAft>
              <a:buSzPts val="1600"/>
              <a:buChar char="●"/>
            </a:pPr>
            <a:r>
              <a:rPr lang="en" sz="1600" dirty="0"/>
              <a:t>Avg. Monthly Maximum Temperature</a:t>
            </a:r>
            <a:endParaRPr sz="1600" dirty="0"/>
          </a:p>
          <a:p>
            <a:pPr marL="457200" lvl="0" indent="-330200" algn="l" rtl="0">
              <a:spcBef>
                <a:spcPts val="0"/>
              </a:spcBef>
              <a:spcAft>
                <a:spcPts val="0"/>
              </a:spcAft>
              <a:buSzPts val="1600"/>
              <a:buChar char="●"/>
            </a:pPr>
            <a:r>
              <a:rPr lang="en" sz="1600" dirty="0"/>
              <a:t>Avg. Monthly Minimum Temperature</a:t>
            </a:r>
            <a:endParaRPr sz="1600" dirty="0"/>
          </a:p>
          <a:p>
            <a:pPr marL="457200" lvl="0" indent="-330200" algn="l" rtl="0">
              <a:spcBef>
                <a:spcPts val="0"/>
              </a:spcBef>
              <a:spcAft>
                <a:spcPts val="0"/>
              </a:spcAft>
              <a:buSzPts val="1600"/>
              <a:buChar char="●"/>
            </a:pPr>
            <a:r>
              <a:rPr lang="en" sz="1600" dirty="0"/>
              <a:t>Total Monthly Rainfall</a:t>
            </a:r>
            <a:endParaRPr sz="1600" dirty="0"/>
          </a:p>
          <a:p>
            <a:pPr marL="457200" lvl="0" indent="-330200" algn="l" rtl="0">
              <a:spcBef>
                <a:spcPts val="0"/>
              </a:spcBef>
              <a:spcAft>
                <a:spcPts val="0"/>
              </a:spcAft>
              <a:buSzPts val="1600"/>
              <a:buChar char="●"/>
            </a:pPr>
            <a:r>
              <a:rPr lang="en" sz="1600" dirty="0"/>
              <a:t>Min/Max Outlier Indicators</a:t>
            </a:r>
            <a:endParaRPr sz="1600" dirty="0"/>
          </a:p>
          <a:p>
            <a:pPr marL="457200" lvl="0" indent="-330200" algn="l" rtl="0">
              <a:spcBef>
                <a:spcPts val="0"/>
              </a:spcBef>
              <a:spcAft>
                <a:spcPts val="0"/>
              </a:spcAft>
              <a:buSzPts val="1600"/>
              <a:buChar char="●"/>
            </a:pPr>
            <a:r>
              <a:rPr lang="en" sz="1600" dirty="0"/>
              <a:t>Min/Max Average Indicators</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1600"/>
              </a:spcBef>
              <a:spcAft>
                <a:spcPts val="1600"/>
              </a:spcAft>
              <a:buNone/>
            </a:pPr>
            <a:endParaRPr sz="1600" dirty="0"/>
          </a:p>
        </p:txBody>
      </p:sp>
      <p:sp>
        <p:nvSpPr>
          <p:cNvPr id="2" name="TextBox 1"/>
          <p:cNvSpPr txBox="1"/>
          <p:nvPr/>
        </p:nvSpPr>
        <p:spPr>
          <a:xfrm>
            <a:off x="412571" y="3339729"/>
            <a:ext cx="6933376" cy="1754327"/>
          </a:xfrm>
          <a:prstGeom prst="rect">
            <a:avLst/>
          </a:prstGeom>
          <a:noFill/>
        </p:spPr>
        <p:txBody>
          <a:bodyPr wrap="square" rtlCol="0">
            <a:spAutoFit/>
          </a:bodyPr>
          <a:lstStyle/>
          <a:p>
            <a:pPr marL="114300" lvl="0">
              <a:buSzPts val="1800"/>
            </a:pPr>
            <a:r>
              <a:rPr lang="en" sz="1800" dirty="0"/>
              <a:t>A data checkout system was created in Microsoft OneDrive </a:t>
            </a:r>
          </a:p>
          <a:p>
            <a:pPr marL="114300" lvl="0">
              <a:buSzPts val="1800"/>
            </a:pPr>
            <a:r>
              <a:rPr lang="en" sz="1800" dirty="0"/>
              <a:t>to restrict access to the class (at the request of the Togolese):</a:t>
            </a:r>
          </a:p>
          <a:p>
            <a:pPr marL="914400" lvl="1" indent="-330200">
              <a:buSzPts val="1600"/>
              <a:buChar char="○"/>
            </a:pPr>
            <a:r>
              <a:rPr lang="en" sz="1800" dirty="0"/>
              <a:t>Raw data posted</a:t>
            </a:r>
          </a:p>
          <a:p>
            <a:pPr marL="914400" lvl="1" indent="-330200">
              <a:buSzPts val="1600"/>
              <a:buChar char="○"/>
            </a:pPr>
            <a:r>
              <a:rPr lang="en" sz="1800" dirty="0"/>
              <a:t>City &amp; Complete revised and annotated data</a:t>
            </a:r>
          </a:p>
          <a:p>
            <a:pPr marL="914400" lvl="1" indent="-330200">
              <a:buSzPts val="1600"/>
              <a:buChar char="○"/>
            </a:pPr>
            <a:r>
              <a:rPr lang="en" sz="1800" dirty="0"/>
              <a:t>6156 Observations</a:t>
            </a:r>
          </a:p>
          <a:p>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a:spLocks noGrp="1"/>
          </p:cNvSpPr>
          <p:nvPr>
            <p:ph type="ctrTitle"/>
          </p:nvPr>
        </p:nvSpPr>
        <p:spPr>
          <a:xfrm>
            <a:off x="260800" y="693725"/>
            <a:ext cx="8520600" cy="167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Modeling Team</a:t>
            </a:r>
            <a:endParaRPr/>
          </a:p>
        </p:txBody>
      </p:sp>
      <p:sp>
        <p:nvSpPr>
          <p:cNvPr id="345" name="Google Shape;345;p52"/>
          <p:cNvSpPr txBox="1">
            <a:spLocks noGrp="1"/>
          </p:cNvSpPr>
          <p:nvPr>
            <p:ph type="subTitle" idx="1"/>
          </p:nvPr>
        </p:nvSpPr>
        <p:spPr>
          <a:xfrm>
            <a:off x="311700" y="2834125"/>
            <a:ext cx="8520600" cy="17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(Team led by </a:t>
            </a:r>
            <a:r>
              <a:rPr lang="en" dirty="0"/>
              <a:t>Alyssa Farmer</a:t>
            </a:r>
            <a:r>
              <a:rPr lang="en-US" dirty="0"/>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Maximum Temperature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62"/>
          <p:cNvPicPr preferRelativeResize="0"/>
          <p:nvPr/>
        </p:nvPicPr>
        <p:blipFill>
          <a:blip r:embed="rId3">
            <a:alphaModFix/>
          </a:blip>
          <a:stretch>
            <a:fillRect/>
          </a:stretch>
        </p:blipFill>
        <p:spPr>
          <a:xfrm>
            <a:off x="594750" y="0"/>
            <a:ext cx="7954493"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63"/>
          <p:cNvPicPr preferRelativeResize="0"/>
          <p:nvPr/>
        </p:nvPicPr>
        <p:blipFill>
          <a:blip r:embed="rId3">
            <a:alphaModFix/>
          </a:blip>
          <a:stretch>
            <a:fillRect/>
          </a:stretch>
        </p:blipFill>
        <p:spPr>
          <a:xfrm>
            <a:off x="924663" y="0"/>
            <a:ext cx="7294663"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65"/>
          <p:cNvPicPr preferRelativeResize="0"/>
          <p:nvPr/>
        </p:nvPicPr>
        <p:blipFill>
          <a:blip r:embed="rId3">
            <a:alphaModFix/>
          </a:blip>
          <a:stretch>
            <a:fillRect/>
          </a:stretch>
        </p:blipFill>
        <p:spPr>
          <a:xfrm>
            <a:off x="152400" y="152400"/>
            <a:ext cx="8145958" cy="4838699"/>
          </a:xfrm>
          <a:prstGeom prst="rect">
            <a:avLst/>
          </a:prstGeom>
          <a:noFill/>
          <a:ln>
            <a:noFill/>
          </a:ln>
        </p:spPr>
      </p:pic>
      <p:sp>
        <p:nvSpPr>
          <p:cNvPr id="417" name="Google Shape;417;p65"/>
          <p:cNvSpPr txBox="1"/>
          <p:nvPr/>
        </p:nvSpPr>
        <p:spPr>
          <a:xfrm>
            <a:off x="561475" y="4631225"/>
            <a:ext cx="3462000" cy="187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65"/>
          <p:cNvSpPr txBox="1"/>
          <p:nvPr/>
        </p:nvSpPr>
        <p:spPr>
          <a:xfrm>
            <a:off x="4091150" y="3208450"/>
            <a:ext cx="3462000" cy="187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solidFill>
                  <a:srgbClr val="800000"/>
                </a:solidFill>
                <a:hlinkClick r:id="rId3"/>
              </a:rPr>
              <a:t>Periods</a:t>
            </a:r>
            <a:r>
              <a:rPr lang="en-US" dirty="0"/>
              <a:t>: e.g. </a:t>
            </a:r>
            <a:r>
              <a:rPr lang="en-US" dirty="0" err="1"/>
              <a:t>Sokode</a:t>
            </a:r>
            <a:r>
              <a:rPr lang="en-US" dirty="0"/>
              <a:t> Maxima</a:t>
            </a:r>
            <a:endParaRPr dirty="0"/>
          </a:p>
        </p:txBody>
      </p:sp>
      <p:pic>
        <p:nvPicPr>
          <p:cNvPr id="8" name="Picture 7" descr="SokodeMaxWith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455"/>
            <a:ext cx="4638196" cy="3116039"/>
          </a:xfrm>
          <a:prstGeom prst="rect">
            <a:avLst/>
          </a:prstGeom>
        </p:spPr>
      </p:pic>
      <p:pic>
        <p:nvPicPr>
          <p:cNvPr id="7" name="Picture 6" descr="Screen Shot 2018-11-29 at 12.11.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110" y="1968272"/>
            <a:ext cx="4187165" cy="25030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Roboto"/>
              <a:buNone/>
            </a:pPr>
            <a:r>
              <a:rPr lang="en" sz="3200" b="0" i="0" u="none" strike="noStrike" cap="none" dirty="0">
                <a:solidFill>
                  <a:schemeClr val="lt1"/>
                </a:solidFill>
                <a:latin typeface="Roboto"/>
                <a:ea typeface="Roboto"/>
                <a:cs typeface="Roboto"/>
                <a:sym typeface="Roboto"/>
              </a:rPr>
              <a:t>Togo</a:t>
            </a:r>
            <a:r>
              <a:rPr lang="en-US" sz="3200" b="0" i="0" u="none" strike="noStrike" cap="none" dirty="0">
                <a:solidFill>
                  <a:schemeClr val="lt1"/>
                </a:solidFill>
                <a:latin typeface="Roboto"/>
                <a:ea typeface="Roboto"/>
                <a:cs typeface="Roboto"/>
                <a:sym typeface="Roboto"/>
              </a:rPr>
              <a:t> </a:t>
            </a:r>
            <a:r>
              <a:rPr lang="en" sz="3200" b="0" i="0" u="none" strike="noStrike" cap="none" dirty="0">
                <a:solidFill>
                  <a:schemeClr val="lt1"/>
                </a:solidFill>
                <a:latin typeface="Roboto"/>
                <a:ea typeface="Roboto"/>
                <a:cs typeface="Roboto"/>
                <a:sym typeface="Roboto"/>
              </a:rPr>
              <a:t>Profile</a:t>
            </a:r>
            <a:endParaRPr sz="3200" b="0" i="0" u="none" strike="noStrike" cap="none" dirty="0">
              <a:solidFill>
                <a:schemeClr val="lt1"/>
              </a:solidFill>
              <a:latin typeface="Roboto"/>
              <a:ea typeface="Roboto"/>
              <a:cs typeface="Roboto"/>
              <a:sym typeface="Roboto"/>
            </a:endParaRPr>
          </a:p>
        </p:txBody>
      </p:sp>
      <p:sp>
        <p:nvSpPr>
          <p:cNvPr id="86" name="Google Shape;86;p16"/>
          <p:cNvSpPr txBox="1">
            <a:spLocks noGrp="1"/>
          </p:cNvSpPr>
          <p:nvPr>
            <p:ph type="body" idx="1"/>
          </p:nvPr>
        </p:nvSpPr>
        <p:spPr>
          <a:xfrm>
            <a:off x="254001" y="1915298"/>
            <a:ext cx="4625276" cy="3090794"/>
          </a:xfrm>
          <a:prstGeom prst="rect">
            <a:avLst/>
          </a:prstGeom>
          <a:noFill/>
          <a:ln>
            <a:noFill/>
          </a:ln>
        </p:spPr>
        <p:txBody>
          <a:bodyPr spcFirstLastPara="1" wrap="square" lIns="91425" tIns="91425" rIns="91425" bIns="91425" anchor="t" anchorCtr="0">
            <a:noAutofit/>
          </a:bodyPr>
          <a:lstStyle/>
          <a:p>
            <a:pPr lvl="0"/>
            <a:r>
              <a:rPr lang="en" sz="1800" b="0" i="0" u="none" strike="noStrike" cap="none" dirty="0">
                <a:solidFill>
                  <a:schemeClr val="lt2"/>
                </a:solidFill>
                <a:latin typeface="Roboto"/>
                <a:ea typeface="Roboto"/>
                <a:cs typeface="Roboto"/>
                <a:sym typeface="Roboto"/>
              </a:rPr>
              <a:t>Togo is a </a:t>
            </a:r>
            <a:r>
              <a:rPr lang="en-US" sz="1800" b="0" i="0" u="none" strike="noStrike" cap="none" dirty="0">
                <a:solidFill>
                  <a:schemeClr val="lt2"/>
                </a:solidFill>
                <a:latin typeface="Roboto"/>
                <a:ea typeface="Roboto"/>
                <a:cs typeface="Roboto"/>
                <a:sym typeface="Roboto"/>
              </a:rPr>
              <a:t>small (</a:t>
            </a:r>
            <a:r>
              <a:rPr lang="sk-SK" dirty="0"/>
              <a:t>56,785 km</a:t>
            </a:r>
            <a:r>
              <a:rPr lang="sk-SK" baseline="30000" dirty="0"/>
              <a:t>2</a:t>
            </a:r>
            <a:r>
              <a:rPr lang="sk-SK" dirty="0"/>
              <a:t>) agrarian </a:t>
            </a:r>
            <a:r>
              <a:rPr lang="en" sz="1800" b="0" i="0" u="none" strike="noStrike" cap="none" dirty="0">
                <a:solidFill>
                  <a:schemeClr val="lt2"/>
                </a:solidFill>
                <a:latin typeface="Roboto"/>
                <a:ea typeface="Roboto"/>
                <a:cs typeface="Roboto"/>
                <a:sym typeface="Roboto"/>
              </a:rPr>
              <a:t>West African </a:t>
            </a:r>
            <a:r>
              <a:rPr lang="en-US" sz="1800" b="0" i="0" u="none" strike="noStrike" cap="none" dirty="0">
                <a:solidFill>
                  <a:schemeClr val="lt2"/>
                </a:solidFill>
                <a:latin typeface="Roboto"/>
                <a:ea typeface="Roboto"/>
                <a:cs typeface="Roboto"/>
                <a:sym typeface="Roboto"/>
              </a:rPr>
              <a:t>n</a:t>
            </a:r>
            <a:r>
              <a:rPr lang="en" sz="1800" b="0" i="0" u="none" strike="noStrike" cap="none" dirty="0">
                <a:solidFill>
                  <a:schemeClr val="lt2"/>
                </a:solidFill>
                <a:latin typeface="Roboto"/>
                <a:ea typeface="Roboto"/>
                <a:cs typeface="Roboto"/>
                <a:sym typeface="Roboto"/>
              </a:rPr>
              <a:t>ation bordered by Ghana, Burkina Faso, and Benin.</a:t>
            </a:r>
            <a:endParaRPr sz="1800" b="0" i="0" u="none" strike="noStrike" cap="none" dirty="0">
              <a:solidFill>
                <a:schemeClr val="lt2"/>
              </a:solidFill>
              <a:latin typeface="Roboto"/>
              <a:ea typeface="Roboto"/>
              <a:cs typeface="Roboto"/>
              <a:sym typeface="Roboto"/>
            </a:endParaRPr>
          </a:p>
          <a:p>
            <a:pPr marL="457200" marR="0" lvl="0" indent="-342900" algn="l" rtl="0">
              <a:lnSpc>
                <a:spcPct val="115000"/>
              </a:lnSpc>
              <a:spcBef>
                <a:spcPts val="0"/>
              </a:spcBef>
              <a:spcAft>
                <a:spcPts val="0"/>
              </a:spcAft>
              <a:buClr>
                <a:schemeClr val="lt2"/>
              </a:buClr>
              <a:buSzPts val="1800"/>
              <a:buFont typeface="Roboto"/>
              <a:buChar char="●"/>
            </a:pPr>
            <a:r>
              <a:rPr lang="en" sz="1800" b="0" i="0" u="none" strike="noStrike" cap="none" dirty="0">
                <a:solidFill>
                  <a:schemeClr val="lt2"/>
                </a:solidFill>
                <a:latin typeface="Roboto"/>
                <a:ea typeface="Roboto"/>
                <a:cs typeface="Roboto"/>
                <a:sym typeface="Roboto"/>
              </a:rPr>
              <a:t>Togo gained independence </a:t>
            </a:r>
            <a:r>
              <a:rPr lang="en" dirty="0"/>
              <a:t>in</a:t>
            </a:r>
            <a:r>
              <a:rPr lang="en-US" dirty="0"/>
              <a:t> </a:t>
            </a:r>
            <a:r>
              <a:rPr lang="en" dirty="0"/>
              <a:t>1960</a:t>
            </a:r>
            <a:r>
              <a:rPr lang="en-US" dirty="0"/>
              <a:t>.</a:t>
            </a:r>
            <a:endParaRPr sz="1800" b="0" i="0" u="none" strike="noStrike" cap="none" dirty="0">
              <a:solidFill>
                <a:schemeClr val="lt2"/>
              </a:solidFill>
              <a:latin typeface="Roboto"/>
              <a:ea typeface="Roboto"/>
              <a:cs typeface="Roboto"/>
              <a:sym typeface="Roboto"/>
            </a:endParaRPr>
          </a:p>
          <a:p>
            <a:pPr marL="457200" marR="0" lvl="0" indent="-342900" algn="l" rtl="0">
              <a:lnSpc>
                <a:spcPct val="115000"/>
              </a:lnSpc>
              <a:spcBef>
                <a:spcPts val="0"/>
              </a:spcBef>
              <a:spcAft>
                <a:spcPts val="0"/>
              </a:spcAft>
              <a:buClr>
                <a:schemeClr val="lt2"/>
              </a:buClr>
              <a:buSzPts val="1800"/>
              <a:buFont typeface="Roboto"/>
              <a:buChar char="●"/>
            </a:pPr>
            <a:r>
              <a:rPr lang="en" sz="1800" b="0" i="0" u="none" strike="noStrike" cap="none" dirty="0">
                <a:solidFill>
                  <a:schemeClr val="lt2"/>
                </a:solidFill>
                <a:latin typeface="Roboto"/>
                <a:ea typeface="Roboto"/>
                <a:cs typeface="Roboto"/>
                <a:sym typeface="Roboto"/>
              </a:rPr>
              <a:t>Its capital city, Lomé, lies on the coast of the Gulf of Guinea</a:t>
            </a:r>
            <a:r>
              <a:rPr lang="en-US" sz="1800" b="0" i="0" u="none" strike="noStrike" cap="none" dirty="0">
                <a:solidFill>
                  <a:schemeClr val="lt2"/>
                </a:solidFill>
                <a:latin typeface="Roboto"/>
                <a:ea typeface="Roboto"/>
                <a:cs typeface="Roboto"/>
                <a:sym typeface="Roboto"/>
              </a:rPr>
              <a:t>.</a:t>
            </a:r>
            <a:endParaRPr sz="1800" b="0" i="0" u="none" strike="noStrike" cap="none" dirty="0">
              <a:solidFill>
                <a:schemeClr val="lt2"/>
              </a:solidFill>
              <a:latin typeface="Roboto"/>
              <a:ea typeface="Roboto"/>
              <a:cs typeface="Roboto"/>
              <a:sym typeface="Roboto"/>
            </a:endParaRPr>
          </a:p>
          <a:p>
            <a:pPr marL="457200" marR="0" lvl="0" indent="-342900" algn="l" rtl="0">
              <a:lnSpc>
                <a:spcPct val="115000"/>
              </a:lnSpc>
              <a:spcBef>
                <a:spcPts val="0"/>
              </a:spcBef>
              <a:spcAft>
                <a:spcPts val="0"/>
              </a:spcAft>
              <a:buClr>
                <a:schemeClr val="lt2"/>
              </a:buClr>
              <a:buSzPts val="1800"/>
              <a:buFont typeface="Roboto"/>
              <a:buChar char="●"/>
            </a:pPr>
            <a:r>
              <a:rPr lang="en-US" sz="1800" b="0" i="0" u="none" strike="noStrike" cap="none" dirty="0">
                <a:solidFill>
                  <a:schemeClr val="lt2"/>
                </a:solidFill>
                <a:latin typeface="Roboto"/>
                <a:ea typeface="Roboto"/>
                <a:cs typeface="Roboto"/>
                <a:sym typeface="Roboto"/>
              </a:rPr>
              <a:t>Togo h</a:t>
            </a:r>
            <a:r>
              <a:rPr lang="en" sz="1800" b="0" i="0" u="none" strike="noStrike" cap="none" dirty="0">
                <a:solidFill>
                  <a:schemeClr val="lt2"/>
                </a:solidFill>
                <a:latin typeface="Roboto"/>
                <a:ea typeface="Roboto"/>
                <a:cs typeface="Roboto"/>
                <a:sym typeface="Roboto"/>
              </a:rPr>
              <a:t>a</a:t>
            </a:r>
            <a:r>
              <a:rPr lang="en-US" dirty="0"/>
              <a:t>s</a:t>
            </a:r>
            <a:r>
              <a:rPr lang="en" sz="1800" b="0" i="0" u="none" strike="noStrike" cap="none" dirty="0">
                <a:solidFill>
                  <a:schemeClr val="lt2"/>
                </a:solidFill>
                <a:latin typeface="Roboto"/>
                <a:ea typeface="Roboto"/>
                <a:cs typeface="Roboto"/>
                <a:sym typeface="Roboto"/>
              </a:rPr>
              <a:t> a</a:t>
            </a:r>
            <a:r>
              <a:rPr lang="en-US" sz="1800" b="0" i="0" u="none" strike="noStrike" cap="none" dirty="0">
                <a:solidFill>
                  <a:schemeClr val="lt2"/>
                </a:solidFill>
                <a:latin typeface="Roboto"/>
                <a:ea typeface="Roboto"/>
                <a:cs typeface="Roboto"/>
                <a:sym typeface="Roboto"/>
              </a:rPr>
              <a:t> </a:t>
            </a:r>
            <a:r>
              <a:rPr lang="en" sz="1800" b="0" i="0" u="none" strike="noStrike" cap="none" dirty="0">
                <a:solidFill>
                  <a:schemeClr val="lt2"/>
                </a:solidFill>
                <a:latin typeface="Roboto"/>
                <a:ea typeface="Roboto"/>
                <a:cs typeface="Roboto"/>
                <a:sym typeface="Roboto"/>
              </a:rPr>
              <a:t>population of </a:t>
            </a:r>
            <a:r>
              <a:rPr lang="en-US" sz="1800" b="0" i="0" u="none" strike="noStrike" cap="none" dirty="0">
                <a:solidFill>
                  <a:schemeClr val="lt2"/>
                </a:solidFill>
                <a:latin typeface="Roboto"/>
                <a:ea typeface="Roboto"/>
                <a:cs typeface="Roboto"/>
                <a:sym typeface="Roboto"/>
              </a:rPr>
              <a:t>roughly 8</a:t>
            </a:r>
            <a:r>
              <a:rPr lang="en" sz="1800" b="0" i="0" u="none" strike="noStrike" cap="none" dirty="0">
                <a:solidFill>
                  <a:schemeClr val="lt2"/>
                </a:solidFill>
                <a:latin typeface="Roboto"/>
                <a:ea typeface="Roboto"/>
                <a:cs typeface="Roboto"/>
                <a:sym typeface="Roboto"/>
              </a:rPr>
              <a:t> million</a:t>
            </a:r>
            <a:r>
              <a:rPr lang="en-US" sz="1800" b="0" i="0" u="none" strike="noStrike" cap="none" dirty="0">
                <a:solidFill>
                  <a:schemeClr val="lt2"/>
                </a:solidFill>
                <a:latin typeface="Roboto"/>
                <a:ea typeface="Roboto"/>
                <a:cs typeface="Roboto"/>
                <a:sym typeface="Roboto"/>
              </a:rPr>
              <a:t> (2018 </a:t>
            </a:r>
            <a:r>
              <a:rPr lang="mr-IN" sz="1800" b="0" i="0" u="none" strike="noStrike" cap="none" dirty="0">
                <a:solidFill>
                  <a:schemeClr val="lt2"/>
                </a:solidFill>
                <a:latin typeface="Roboto"/>
                <a:ea typeface="Roboto"/>
                <a:cs typeface="Roboto"/>
                <a:sym typeface="Roboto"/>
              </a:rPr>
              <a:t>–</a:t>
            </a:r>
            <a:r>
              <a:rPr lang="en-US" sz="1800" b="0" i="0" u="none" strike="noStrike" cap="none" dirty="0">
                <a:solidFill>
                  <a:schemeClr val="lt2"/>
                </a:solidFill>
                <a:latin typeface="Roboto"/>
                <a:ea typeface="Roboto"/>
                <a:cs typeface="Roboto"/>
                <a:sym typeface="Roboto"/>
              </a:rPr>
              <a:t> three times the population of Toronto). </a:t>
            </a:r>
            <a:endParaRPr sz="1800" b="0" i="0" u="none" strike="noStrike" cap="none" dirty="0">
              <a:solidFill>
                <a:schemeClr val="lt2"/>
              </a:solidFill>
              <a:latin typeface="Roboto"/>
              <a:ea typeface="Roboto"/>
              <a:cs typeface="Roboto"/>
              <a:sym typeface="Roboto"/>
            </a:endParaRPr>
          </a:p>
        </p:txBody>
      </p:sp>
      <p:pic>
        <p:nvPicPr>
          <p:cNvPr id="2" name="Picture 1" descr="Screen Shot 2018-11-27 at 11.09.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555" y="93066"/>
            <a:ext cx="2897614" cy="1411213"/>
          </a:xfrm>
          <a:prstGeom prst="rect">
            <a:avLst/>
          </a:prstGeom>
        </p:spPr>
      </p:pic>
      <p:pic>
        <p:nvPicPr>
          <p:cNvPr id="3" name="Picture 2" descr="togo-physical-ma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365" y="1851682"/>
            <a:ext cx="1795117" cy="3115810"/>
          </a:xfrm>
          <a:prstGeom prst="rect">
            <a:avLst/>
          </a:prstGeom>
        </p:spPr>
      </p:pic>
      <p:pic>
        <p:nvPicPr>
          <p:cNvPr id="6" name="Picture 5" descr="p2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005" y="494270"/>
            <a:ext cx="2904214" cy="1933832"/>
          </a:xfrm>
          <a:prstGeom prst="rect">
            <a:avLst/>
          </a:prstGeom>
        </p:spPr>
      </p:pic>
      <p:pic>
        <p:nvPicPr>
          <p:cNvPr id="7" name="Picture 6" descr="3.24.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0981" y="2896972"/>
            <a:ext cx="2427074" cy="16180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r>
              <a:rPr lang="en-US" dirty="0"/>
              <a:t>: e.g. </a:t>
            </a:r>
            <a:r>
              <a:rPr lang="en-US" dirty="0" err="1"/>
              <a:t>Sokode</a:t>
            </a:r>
            <a:r>
              <a:rPr lang="en-US" dirty="0"/>
              <a:t> Maxima</a:t>
            </a:r>
            <a:endParaRPr dirty="0"/>
          </a:p>
        </p:txBody>
      </p:sp>
      <p:pic>
        <p:nvPicPr>
          <p:cNvPr id="8" name="Picture 7" descr="SokodeMaxWith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455"/>
            <a:ext cx="4638196" cy="3116039"/>
          </a:xfrm>
          <a:prstGeom prst="rect">
            <a:avLst/>
          </a:prstGeom>
        </p:spPr>
      </p:pic>
      <p:pic>
        <p:nvPicPr>
          <p:cNvPr id="2" name="Picture 1" descr="Screen Shot 2018-11-29 at 2.24.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51" y="1945947"/>
            <a:ext cx="4223856" cy="2506800"/>
          </a:xfrm>
          <a:prstGeom prst="rect">
            <a:avLst/>
          </a:prstGeom>
        </p:spPr>
      </p:pic>
    </p:spTree>
    <p:extLst>
      <p:ext uri="{BB962C8B-B14F-4D97-AF65-F5344CB8AC3E}">
        <p14:creationId xmlns:p14="http://schemas.microsoft.com/office/powerpoint/2010/main" val="3378770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endParaRPr dirty="0"/>
          </a:p>
        </p:txBody>
      </p:sp>
      <p:pic>
        <p:nvPicPr>
          <p:cNvPr id="2" name="Picture 1" descr="Screen Shot 2018-11-29 at 12.3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51" y="2309472"/>
            <a:ext cx="4010364" cy="2626734"/>
          </a:xfrm>
          <a:prstGeom prst="rect">
            <a:avLst/>
          </a:prstGeom>
        </p:spPr>
      </p:pic>
      <p:sp>
        <p:nvSpPr>
          <p:cNvPr id="8" name="Google Shape;495;p78"/>
          <p:cNvSpPr txBox="1"/>
          <p:nvPr/>
        </p:nvSpPr>
        <p:spPr>
          <a:xfrm>
            <a:off x="746527" y="1844680"/>
            <a:ext cx="3267704"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and </a:t>
            </a:r>
            <a:r>
              <a:rPr lang="en-US" dirty="0" err="1"/>
              <a:t>Sokode</a:t>
            </a:r>
            <a:r>
              <a:rPr lang="en-US" dirty="0"/>
              <a:t> model:</a:t>
            </a:r>
            <a:endParaRPr dirty="0"/>
          </a:p>
          <a:p>
            <a:pPr marL="0" lvl="0" indent="0" algn="l" rtl="0">
              <a:spcBef>
                <a:spcPts val="0"/>
              </a:spcBef>
              <a:spcAft>
                <a:spcPts val="0"/>
              </a:spcAft>
              <a:buNone/>
            </a:pPr>
            <a:endParaRPr dirty="0"/>
          </a:p>
        </p:txBody>
      </p:sp>
      <p:pic>
        <p:nvPicPr>
          <p:cNvPr id="10" name="Picture 9" descr="Screen Shot 2018-11-29 at 2.10.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061" y="259959"/>
            <a:ext cx="3184606" cy="4605012"/>
          </a:xfrm>
          <a:prstGeom prst="rect">
            <a:avLst/>
          </a:prstGeom>
        </p:spPr>
      </p:pic>
    </p:spTree>
    <p:extLst>
      <p:ext uri="{BB962C8B-B14F-4D97-AF65-F5344CB8AC3E}">
        <p14:creationId xmlns:p14="http://schemas.microsoft.com/office/powerpoint/2010/main" val="371647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endParaRPr dirty="0"/>
          </a:p>
        </p:txBody>
      </p:sp>
      <p:pic>
        <p:nvPicPr>
          <p:cNvPr id="2" name="Picture 1" descr="Screen Shot 2018-11-29 at 12.3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51" y="2309472"/>
            <a:ext cx="4010364" cy="2626734"/>
          </a:xfrm>
          <a:prstGeom prst="rect">
            <a:avLst/>
          </a:prstGeom>
        </p:spPr>
      </p:pic>
      <p:pic>
        <p:nvPicPr>
          <p:cNvPr id="11" name="Picture 10" descr="Screen Shot 2018-11-29 at 2.10.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061" y="259959"/>
            <a:ext cx="3184606" cy="4605012"/>
          </a:xfrm>
          <a:prstGeom prst="rect">
            <a:avLst/>
          </a:prstGeom>
        </p:spPr>
      </p:pic>
      <p:sp>
        <p:nvSpPr>
          <p:cNvPr id="5" name="Oval 4"/>
          <p:cNvSpPr/>
          <p:nvPr/>
        </p:nvSpPr>
        <p:spPr>
          <a:xfrm>
            <a:off x="4760450" y="4679285"/>
            <a:ext cx="1292228" cy="155976"/>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Google Shape;495;p78"/>
          <p:cNvSpPr txBox="1"/>
          <p:nvPr/>
        </p:nvSpPr>
        <p:spPr>
          <a:xfrm>
            <a:off x="746527" y="1844680"/>
            <a:ext cx="3267704"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and </a:t>
            </a:r>
            <a:r>
              <a:rPr lang="en-US" dirty="0" err="1"/>
              <a:t>Sokode</a:t>
            </a:r>
            <a:r>
              <a:rPr lang="en-US" dirty="0"/>
              <a:t> model: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0863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endParaRPr dirty="0"/>
          </a:p>
        </p:txBody>
      </p:sp>
      <p:pic>
        <p:nvPicPr>
          <p:cNvPr id="2" name="Picture 1" descr="Screen Shot 2018-11-29 at 12.3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51" y="2309472"/>
            <a:ext cx="4010364" cy="2626734"/>
          </a:xfrm>
          <a:prstGeom prst="rect">
            <a:avLst/>
          </a:prstGeom>
        </p:spPr>
      </p:pic>
      <p:pic>
        <p:nvPicPr>
          <p:cNvPr id="4" name="Picture 3" descr="Screen Shot 2018-11-29 at 2.10.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061" y="259960"/>
            <a:ext cx="3184606" cy="4605012"/>
          </a:xfrm>
          <a:prstGeom prst="rect">
            <a:avLst/>
          </a:prstGeom>
        </p:spPr>
      </p:pic>
      <p:sp>
        <p:nvSpPr>
          <p:cNvPr id="5" name="Oval 4"/>
          <p:cNvSpPr/>
          <p:nvPr/>
        </p:nvSpPr>
        <p:spPr>
          <a:xfrm>
            <a:off x="4760450" y="4679285"/>
            <a:ext cx="1292228" cy="1559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49465" y="791159"/>
            <a:ext cx="1292228" cy="155976"/>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738480" y="631607"/>
            <a:ext cx="1292228" cy="155976"/>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Google Shape;495;p78"/>
          <p:cNvSpPr txBox="1"/>
          <p:nvPr/>
        </p:nvSpPr>
        <p:spPr>
          <a:xfrm>
            <a:off x="746527" y="1844680"/>
            <a:ext cx="3267704"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and </a:t>
            </a:r>
            <a:r>
              <a:rPr lang="en-US" dirty="0" err="1"/>
              <a:t>Sokode</a:t>
            </a:r>
            <a:r>
              <a:rPr lang="en-US" dirty="0"/>
              <a:t> model: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4724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endParaRPr dirty="0"/>
          </a:p>
        </p:txBody>
      </p:sp>
      <p:sp>
        <p:nvSpPr>
          <p:cNvPr id="495" name="Google Shape;495;p78"/>
          <p:cNvSpPr txBox="1"/>
          <p:nvPr/>
        </p:nvSpPr>
        <p:spPr>
          <a:xfrm>
            <a:off x="5748187" y="4663254"/>
            <a:ext cx="3267704"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and All-Togo model</a:t>
            </a:r>
            <a:endParaRPr dirty="0"/>
          </a:p>
          <a:p>
            <a:pPr marL="0" lvl="0" indent="0" algn="l" rtl="0">
              <a:spcBef>
                <a:spcPts val="0"/>
              </a:spcBef>
              <a:spcAft>
                <a:spcPts val="0"/>
              </a:spcAft>
              <a:buNone/>
            </a:pPr>
            <a:endParaRPr dirty="0"/>
          </a:p>
        </p:txBody>
      </p:sp>
      <p:pic>
        <p:nvPicPr>
          <p:cNvPr id="5" name="Picture 4" descr="Screen Shot 2018-11-28 at 10.4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195" y="2260831"/>
            <a:ext cx="3631805" cy="2370175"/>
          </a:xfrm>
          <a:prstGeom prst="rect">
            <a:avLst/>
          </a:prstGeom>
        </p:spPr>
      </p:pic>
      <p:pic>
        <p:nvPicPr>
          <p:cNvPr id="2" name="Picture 1" descr="Screen Shot 2018-11-29 at 12.35.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651" y="2309472"/>
            <a:ext cx="4010364" cy="2626734"/>
          </a:xfrm>
          <a:prstGeom prst="rect">
            <a:avLst/>
          </a:prstGeom>
        </p:spPr>
      </p:pic>
      <p:sp>
        <p:nvSpPr>
          <p:cNvPr id="10" name="Google Shape;495;p78"/>
          <p:cNvSpPr txBox="1"/>
          <p:nvPr/>
        </p:nvSpPr>
        <p:spPr>
          <a:xfrm>
            <a:off x="746527" y="1844680"/>
            <a:ext cx="3267704"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and </a:t>
            </a:r>
            <a:r>
              <a:rPr lang="en-US" dirty="0" err="1"/>
              <a:t>Sokode</a:t>
            </a:r>
            <a:r>
              <a:rPr lang="en-US" dirty="0"/>
              <a:t> model: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364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Climate </a:t>
            </a:r>
            <a:r>
              <a:rPr lang="en" dirty="0"/>
              <a:t>Periods</a:t>
            </a:r>
            <a:endParaRPr dirty="0"/>
          </a:p>
        </p:txBody>
      </p:sp>
      <p:sp>
        <p:nvSpPr>
          <p:cNvPr id="493" name="Google Shape;493;p7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495" name="Google Shape;495;p78"/>
          <p:cNvSpPr txBox="1"/>
          <p:nvPr/>
        </p:nvSpPr>
        <p:spPr>
          <a:xfrm>
            <a:off x="1248425" y="4269600"/>
            <a:ext cx="3571438"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Sokode Maxim</a:t>
            </a:r>
            <a:r>
              <a:rPr lang="en-US" dirty="0"/>
              <a:t>a Sample (with model)</a:t>
            </a:r>
            <a:endParaRPr dirty="0"/>
          </a:p>
          <a:p>
            <a:pPr marL="0" lvl="0" indent="0" algn="l" rtl="0">
              <a:spcBef>
                <a:spcPts val="0"/>
              </a:spcBef>
              <a:spcAft>
                <a:spcPts val="0"/>
              </a:spcAft>
              <a:buNone/>
            </a:pPr>
            <a:endParaRPr dirty="0"/>
          </a:p>
        </p:txBody>
      </p:sp>
      <p:pic>
        <p:nvPicPr>
          <p:cNvPr id="2" name="Picture 1" descr="NyquistLimi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453" y="0"/>
            <a:ext cx="2556607" cy="1708054"/>
          </a:xfrm>
          <a:prstGeom prst="rect">
            <a:avLst/>
          </a:prstGeom>
        </p:spPr>
      </p:pic>
      <p:pic>
        <p:nvPicPr>
          <p:cNvPr id="3" name="Picture 2" descr="anti0.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452" y="-89129"/>
            <a:ext cx="2294433" cy="1730594"/>
          </a:xfrm>
          <a:prstGeom prst="rect">
            <a:avLst/>
          </a:prstGeom>
        </p:spPr>
      </p:pic>
      <p:pic>
        <p:nvPicPr>
          <p:cNvPr id="5" name="Picture 4" descr="Screen Shot 2018-11-28 at 10.44.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218" y="2030581"/>
            <a:ext cx="3631805" cy="2370175"/>
          </a:xfrm>
          <a:prstGeom prst="rect">
            <a:avLst/>
          </a:prstGeom>
        </p:spPr>
      </p:pic>
    </p:spTree>
    <p:extLst>
      <p:ext uri="{BB962C8B-B14F-4D97-AF65-F5344CB8AC3E}">
        <p14:creationId xmlns:p14="http://schemas.microsoft.com/office/powerpoint/2010/main" val="266699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Maximum Model</a:t>
            </a:r>
            <a:endParaRPr/>
          </a:p>
        </p:txBody>
      </p:sp>
      <p:pic>
        <p:nvPicPr>
          <p:cNvPr id="465" name="Google Shape;465;p73"/>
          <p:cNvPicPr preferRelativeResize="0"/>
          <p:nvPr/>
        </p:nvPicPr>
        <p:blipFill>
          <a:blip r:embed="rId3">
            <a:alphaModFix/>
          </a:blip>
          <a:stretch>
            <a:fillRect/>
          </a:stretch>
        </p:blipFill>
        <p:spPr>
          <a:xfrm>
            <a:off x="4130500" y="314800"/>
            <a:ext cx="4852675" cy="4513900"/>
          </a:xfrm>
          <a:prstGeom prst="rect">
            <a:avLst/>
          </a:prstGeom>
          <a:noFill/>
          <a:ln>
            <a:noFill/>
          </a:ln>
        </p:spPr>
      </p:pic>
      <p:sp>
        <p:nvSpPr>
          <p:cNvPr id="2" name="TextBox 1"/>
          <p:cNvSpPr txBox="1"/>
          <p:nvPr/>
        </p:nvSpPr>
        <p:spPr>
          <a:xfrm>
            <a:off x="438169" y="2272795"/>
            <a:ext cx="3742534" cy="2462213"/>
          </a:xfrm>
          <a:prstGeom prst="rect">
            <a:avLst/>
          </a:prstGeom>
          <a:noFill/>
        </p:spPr>
        <p:txBody>
          <a:bodyPr wrap="square" rtlCol="0">
            <a:spAutoFit/>
          </a:bodyPr>
          <a:lstStyle/>
          <a:p>
            <a:r>
              <a:rPr lang="en-US" dirty="0"/>
              <a:t>After considering each city, the </a:t>
            </a:r>
          </a:p>
          <a:p>
            <a:r>
              <a:rPr lang="en-US" dirty="0"/>
              <a:t>modeling group chose only a few</a:t>
            </a:r>
          </a:p>
          <a:p>
            <a:r>
              <a:rPr lang="en-US" dirty="0"/>
              <a:t>periods for the general Togo model</a:t>
            </a:r>
          </a:p>
          <a:p>
            <a:r>
              <a:rPr lang="en-US" dirty="0"/>
              <a:t>(with some of the periods accounted</a:t>
            </a:r>
          </a:p>
          <a:p>
            <a:r>
              <a:rPr lang="en-US" dirty="0"/>
              <a:t>for with SST </a:t>
            </a:r>
            <a:r>
              <a:rPr lang="mr-IN" dirty="0"/>
              <a:t>–</a:t>
            </a:r>
            <a:r>
              <a:rPr lang="en-US" dirty="0"/>
              <a:t> Sea Surface Temperature </a:t>
            </a:r>
            <a:r>
              <a:rPr lang="mr-IN" dirty="0"/>
              <a:t>–</a:t>
            </a:r>
            <a:r>
              <a:rPr lang="en-US" dirty="0"/>
              <a:t> </a:t>
            </a:r>
          </a:p>
          <a:p>
            <a:r>
              <a:rPr lang="en-US" dirty="0"/>
              <a:t>and with ENSO </a:t>
            </a:r>
            <a:r>
              <a:rPr lang="mr-IN" dirty="0"/>
              <a:t>–</a:t>
            </a:r>
            <a:r>
              <a:rPr lang="en-US" dirty="0"/>
              <a:t> El Nino Southern Oscillation). </a:t>
            </a:r>
          </a:p>
          <a:p>
            <a:endParaRPr lang="en-US" dirty="0"/>
          </a:p>
          <a:p>
            <a:r>
              <a:rPr lang="en-US" dirty="0"/>
              <a:t>Note the quadratic latitude and  </a:t>
            </a:r>
          </a:p>
          <a:p>
            <a:r>
              <a:rPr lang="en-US" dirty="0"/>
              <a:t>longitude dependence, and elevation’s impact.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rgbClr val="800000"/>
                </a:solidFill>
              </a:rPr>
              <a:t>Singular Spectrum Analysis (SSA)</a:t>
            </a:r>
            <a:endParaRPr sz="3600" dirty="0">
              <a:solidFill>
                <a:srgbClr val="800000"/>
              </a:solidFill>
            </a:endParaRPr>
          </a:p>
        </p:txBody>
      </p:sp>
      <p:sp>
        <p:nvSpPr>
          <p:cNvPr id="3" name="Google Shape;646;p106"/>
          <p:cNvSpPr txBox="1">
            <a:spLocks/>
          </p:cNvSpPr>
          <p:nvPr/>
        </p:nvSpPr>
        <p:spPr>
          <a:xfrm>
            <a:off x="709896" y="524294"/>
            <a:ext cx="8222100" cy="101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en-US" dirty="0"/>
              <a:t>Phase Two (with Jacob):</a:t>
            </a:r>
          </a:p>
        </p:txBody>
      </p:sp>
    </p:spTree>
    <p:extLst>
      <p:ext uri="{BB962C8B-B14F-4D97-AF65-F5344CB8AC3E}">
        <p14:creationId xmlns:p14="http://schemas.microsoft.com/office/powerpoint/2010/main" val="2231096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is based on the SVD</a:t>
            </a:r>
            <a:endParaRPr dirty="0"/>
          </a:p>
        </p:txBody>
      </p:sp>
      <p:sp>
        <p:nvSpPr>
          <p:cNvPr id="666" name="Google Shape;666;p109"/>
          <p:cNvSpPr txBox="1">
            <a:spLocks noGrp="1"/>
          </p:cNvSpPr>
          <p:nvPr>
            <p:ph type="body" idx="1"/>
          </p:nvPr>
        </p:nvSpPr>
        <p:spPr>
          <a:xfrm>
            <a:off x="164133" y="1777953"/>
            <a:ext cx="8749632" cy="40571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400" dirty="0"/>
              <a:t>The Singular Value Decomposition (SVD) has been called the “Fundamental Theorem of Linear Algebra”. This figure illustrates the relationship between the matrices and the fundamental subspaces of a matrix:</a:t>
            </a:r>
          </a:p>
          <a:p>
            <a:pPr marL="114300" lvl="0" indent="0" algn="l" rtl="0">
              <a:spcBef>
                <a:spcPts val="0"/>
              </a:spcBef>
              <a:spcAft>
                <a:spcPts val="0"/>
              </a:spcAft>
              <a:buSzPts val="1800"/>
              <a:buNone/>
            </a:pPr>
            <a:endParaRPr lang="en-US" sz="1400" dirty="0"/>
          </a:p>
          <a:p>
            <a:pPr marL="114300" lvl="0" indent="0" algn="l" rtl="0">
              <a:spcBef>
                <a:spcPts val="0"/>
              </a:spcBef>
              <a:spcAft>
                <a:spcPts val="0"/>
              </a:spcAft>
              <a:buSzPts val="1800"/>
              <a:buNone/>
            </a:pPr>
            <a:endParaRPr sz="1400" dirty="0"/>
          </a:p>
        </p:txBody>
      </p:sp>
      <p:pic>
        <p:nvPicPr>
          <p:cNvPr id="4" name="Picture 3" descr="DrGX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347" y="2435769"/>
            <a:ext cx="5319302" cy="23668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is based on the SVD</a:t>
            </a:r>
            <a:endParaRPr dirty="0"/>
          </a:p>
        </p:txBody>
      </p:sp>
      <p:sp>
        <p:nvSpPr>
          <p:cNvPr id="666" name="Google Shape;666;p109"/>
          <p:cNvSpPr txBox="1">
            <a:spLocks noGrp="1"/>
          </p:cNvSpPr>
          <p:nvPr>
            <p:ph type="body" idx="1"/>
          </p:nvPr>
        </p:nvSpPr>
        <p:spPr>
          <a:xfrm>
            <a:off x="193839" y="1703679"/>
            <a:ext cx="8680946" cy="39828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400" dirty="0"/>
              <a:t>But here’s a different (but very helpful) take on the SVD, illustrating the calculation of a particular entry of the matrix (here called X):</a:t>
            </a:r>
          </a:p>
          <a:p>
            <a:pPr marL="114300" lvl="0" indent="0" algn="l" rtl="0">
              <a:spcBef>
                <a:spcPts val="0"/>
              </a:spcBef>
              <a:spcAft>
                <a:spcPts val="0"/>
              </a:spcAft>
              <a:buSzPts val="1800"/>
              <a:buNone/>
            </a:pPr>
            <a:endParaRPr lang="en-US" sz="1400" dirty="0"/>
          </a:p>
          <a:p>
            <a:pPr marL="114300" lvl="0" indent="0" algn="l" rtl="0">
              <a:spcBef>
                <a:spcPts val="0"/>
              </a:spcBef>
              <a:spcAft>
                <a:spcPts val="0"/>
              </a:spcAft>
              <a:buSzPts val="1800"/>
              <a:buNone/>
            </a:pPr>
            <a:endParaRPr sz="1400" dirty="0"/>
          </a:p>
        </p:txBody>
      </p:sp>
      <p:pic>
        <p:nvPicPr>
          <p:cNvPr id="2" name="Picture 1" descr="SVD_GE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68" y="2279531"/>
            <a:ext cx="4962825" cy="2769949"/>
          </a:xfrm>
          <a:prstGeom prst="rect">
            <a:avLst/>
          </a:prstGeom>
        </p:spPr>
      </p:pic>
      <p:sp>
        <p:nvSpPr>
          <p:cNvPr id="3" name="Oval 2"/>
          <p:cNvSpPr/>
          <p:nvPr/>
        </p:nvSpPr>
        <p:spPr>
          <a:xfrm>
            <a:off x="0" y="2289237"/>
            <a:ext cx="2435925" cy="3342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Left singular vector</a:t>
            </a:r>
          </a:p>
        </p:txBody>
      </p:sp>
      <p:sp>
        <p:nvSpPr>
          <p:cNvPr id="8" name="Oval 7"/>
          <p:cNvSpPr/>
          <p:nvPr/>
        </p:nvSpPr>
        <p:spPr>
          <a:xfrm>
            <a:off x="3703900" y="2129956"/>
            <a:ext cx="1956753" cy="4417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Right singular vector</a:t>
            </a:r>
          </a:p>
        </p:txBody>
      </p:sp>
      <p:sp>
        <p:nvSpPr>
          <p:cNvPr id="6" name="TextBox 5"/>
          <p:cNvSpPr txBox="1"/>
          <p:nvPr/>
        </p:nvSpPr>
        <p:spPr>
          <a:xfrm>
            <a:off x="5920313" y="2448348"/>
            <a:ext cx="2948894" cy="1384995"/>
          </a:xfrm>
          <a:prstGeom prst="rect">
            <a:avLst/>
          </a:prstGeom>
          <a:noFill/>
        </p:spPr>
        <p:txBody>
          <a:bodyPr wrap="none" rtlCol="0">
            <a:spAutoFit/>
          </a:bodyPr>
          <a:lstStyle/>
          <a:p>
            <a:r>
              <a:rPr lang="en-US" dirty="0"/>
              <a:t>A column vector of a matrix</a:t>
            </a:r>
          </a:p>
          <a:p>
            <a:r>
              <a:rPr lang="en-US" dirty="0"/>
              <a:t>(</a:t>
            </a:r>
            <a:r>
              <a:rPr lang="en-US" dirty="0" err="1"/>
              <a:t>a</a:t>
            </a:r>
            <a:r>
              <a:rPr lang="en-US" baseline="-25000" dirty="0" err="1"/>
              <a:t>j</a:t>
            </a:r>
            <a:r>
              <a:rPr lang="en-US" dirty="0"/>
              <a:t>) is replaced by a linear</a:t>
            </a:r>
          </a:p>
          <a:p>
            <a:r>
              <a:rPr lang="en-US" dirty="0"/>
              <a:t>combination of left singular vectors</a:t>
            </a:r>
          </a:p>
          <a:p>
            <a:r>
              <a:rPr lang="en-US" dirty="0"/>
              <a:t>(</a:t>
            </a:r>
            <a:r>
              <a:rPr lang="en-US" dirty="0" err="1"/>
              <a:t>u</a:t>
            </a:r>
            <a:r>
              <a:rPr lang="en-US" baseline="-25000" dirty="0" err="1"/>
              <a:t>j</a:t>
            </a:r>
            <a:r>
              <a:rPr lang="en-US" dirty="0"/>
              <a:t>), weighted generally by the </a:t>
            </a:r>
          </a:p>
          <a:p>
            <a:r>
              <a:rPr lang="en-US" dirty="0"/>
              <a:t>positive singular values, and then</a:t>
            </a:r>
          </a:p>
          <a:p>
            <a:r>
              <a:rPr lang="en-US" dirty="0"/>
              <a:t>by the </a:t>
            </a:r>
            <a:r>
              <a:rPr lang="en-US" dirty="0" err="1"/>
              <a:t>j</a:t>
            </a:r>
            <a:r>
              <a:rPr lang="en-US" baseline="30000" dirty="0" err="1"/>
              <a:t>th</a:t>
            </a:r>
            <a:r>
              <a:rPr lang="en-US" dirty="0"/>
              <a:t> row of the V matrix.</a:t>
            </a:r>
          </a:p>
        </p:txBody>
      </p:sp>
      <p:sp>
        <p:nvSpPr>
          <p:cNvPr id="10" name="TextBox 9"/>
          <p:cNvSpPr txBox="1"/>
          <p:nvPr/>
        </p:nvSpPr>
        <p:spPr>
          <a:xfrm>
            <a:off x="5921686" y="4025381"/>
            <a:ext cx="3057247" cy="954107"/>
          </a:xfrm>
          <a:prstGeom prst="rect">
            <a:avLst/>
          </a:prstGeom>
          <a:noFill/>
        </p:spPr>
        <p:txBody>
          <a:bodyPr wrap="none" rtlCol="0">
            <a:spAutoFit/>
          </a:bodyPr>
          <a:lstStyle/>
          <a:p>
            <a:r>
              <a:rPr lang="en-US" dirty="0" err="1"/>
              <a:t>x</a:t>
            </a:r>
            <a:r>
              <a:rPr lang="en-US" baseline="-25000" dirty="0" err="1"/>
              <a:t>ij</a:t>
            </a:r>
            <a:r>
              <a:rPr lang="en-US" dirty="0"/>
              <a:t> is computed as a dot product of</a:t>
            </a:r>
          </a:p>
          <a:p>
            <a:r>
              <a:rPr lang="en-US" dirty="0"/>
              <a:t>the </a:t>
            </a:r>
            <a:r>
              <a:rPr lang="en-US" dirty="0" err="1"/>
              <a:t>i</a:t>
            </a:r>
            <a:r>
              <a:rPr lang="en-US" baseline="30000" dirty="0" err="1"/>
              <a:t>th</a:t>
            </a:r>
            <a:r>
              <a:rPr lang="en-US" dirty="0"/>
              <a:t> row of the U matrix, scaled by</a:t>
            </a:r>
          </a:p>
          <a:p>
            <a:r>
              <a:rPr lang="en-US" dirty="0"/>
              <a:t>the singular values, and </a:t>
            </a:r>
          </a:p>
          <a:p>
            <a:r>
              <a:rPr lang="en-US" dirty="0"/>
              <a:t>the </a:t>
            </a:r>
            <a:r>
              <a:rPr lang="en-US" dirty="0" err="1"/>
              <a:t>j</a:t>
            </a:r>
            <a:r>
              <a:rPr lang="en-US" baseline="30000" dirty="0" err="1"/>
              <a:t>th</a:t>
            </a:r>
            <a:r>
              <a:rPr lang="en-US" dirty="0"/>
              <a:t> row of the V matrix.</a:t>
            </a:r>
          </a:p>
        </p:txBody>
      </p:sp>
    </p:spTree>
    <p:extLst>
      <p:ext uri="{BB962C8B-B14F-4D97-AF65-F5344CB8AC3E}">
        <p14:creationId xmlns:p14="http://schemas.microsoft.com/office/powerpoint/2010/main" val="278627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Roboto"/>
              <a:buNone/>
            </a:pPr>
            <a:r>
              <a:rPr lang="en-US" sz="3200" b="0" i="0" u="none" strike="noStrike" cap="none" dirty="0">
                <a:solidFill>
                  <a:schemeClr val="lt1"/>
                </a:solidFill>
                <a:latin typeface="Roboto"/>
                <a:ea typeface="Roboto"/>
                <a:cs typeface="Roboto"/>
                <a:sym typeface="Roboto"/>
              </a:rPr>
              <a:t>Project </a:t>
            </a:r>
            <a:r>
              <a:rPr lang="en" sz="3200" b="0" i="0" u="none" strike="noStrike" cap="none" dirty="0">
                <a:solidFill>
                  <a:schemeClr val="lt1"/>
                </a:solidFill>
                <a:latin typeface="Roboto"/>
                <a:ea typeface="Roboto"/>
                <a:cs typeface="Roboto"/>
                <a:sym typeface="Roboto"/>
              </a:rPr>
              <a:t>Creation Story</a:t>
            </a:r>
            <a:endParaRPr sz="3200" b="0" i="0" u="none" strike="noStrike" cap="none" dirty="0">
              <a:solidFill>
                <a:schemeClr val="lt1"/>
              </a:solidFill>
              <a:latin typeface="Roboto"/>
              <a:ea typeface="Roboto"/>
              <a:cs typeface="Roboto"/>
              <a:sym typeface="Roboto"/>
            </a:endParaRPr>
          </a:p>
        </p:txBody>
      </p:sp>
      <p:sp>
        <p:nvSpPr>
          <p:cNvPr id="74" name="Google Shape;74;p14"/>
          <p:cNvSpPr txBox="1">
            <a:spLocks noGrp="1"/>
          </p:cNvSpPr>
          <p:nvPr>
            <p:ph type="body" idx="1"/>
          </p:nvPr>
        </p:nvSpPr>
        <p:spPr>
          <a:xfrm>
            <a:off x="471900" y="1812294"/>
            <a:ext cx="8222100" cy="3171515"/>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Roboto"/>
              <a:buChar char="●"/>
            </a:pPr>
            <a:r>
              <a:rPr lang="en-US" sz="1800" b="0" i="0" u="none" strike="noStrike" cap="none" dirty="0">
                <a:solidFill>
                  <a:schemeClr val="lt2"/>
                </a:solidFill>
                <a:latin typeface="Roboto"/>
                <a:ea typeface="Roboto"/>
                <a:cs typeface="Roboto"/>
                <a:sym typeface="Roboto"/>
              </a:rPr>
              <a:t>At the start of </a:t>
            </a:r>
            <a:r>
              <a:rPr lang="en-US" dirty="0"/>
              <a:t>my 2018 math modeling course</a:t>
            </a:r>
            <a:r>
              <a:rPr lang="en-US" sz="1800" b="0" i="0" u="none" strike="noStrike" cap="none" dirty="0">
                <a:solidFill>
                  <a:schemeClr val="lt2"/>
                </a:solidFill>
                <a:latin typeface="Roboto"/>
                <a:ea typeface="Roboto"/>
                <a:cs typeface="Roboto"/>
                <a:sym typeface="Roboto"/>
              </a:rPr>
              <a:t>, I told my students that my</a:t>
            </a:r>
            <a:r>
              <a:rPr lang="en" sz="1800" b="0" i="0" u="none" strike="noStrike" cap="none" dirty="0">
                <a:solidFill>
                  <a:schemeClr val="lt2"/>
                </a:solidFill>
                <a:latin typeface="Roboto"/>
                <a:ea typeface="Roboto"/>
                <a:cs typeface="Roboto"/>
                <a:sym typeface="Roboto"/>
              </a:rPr>
              <a:t> brother</a:t>
            </a:r>
            <a:r>
              <a:rPr lang="en-US" sz="1800" b="0" i="0" u="none" strike="noStrike" cap="none" dirty="0">
                <a:solidFill>
                  <a:schemeClr val="lt2"/>
                </a:solidFill>
                <a:latin typeface="Roboto"/>
                <a:ea typeface="Roboto"/>
                <a:cs typeface="Roboto"/>
                <a:sym typeface="Roboto"/>
              </a:rPr>
              <a:t>-</a:t>
            </a:r>
            <a:r>
              <a:rPr lang="en" sz="1800" b="0" i="0" u="none" strike="noStrike" cap="none" dirty="0">
                <a:solidFill>
                  <a:schemeClr val="lt2"/>
                </a:solidFill>
                <a:latin typeface="Roboto"/>
                <a:ea typeface="Roboto"/>
                <a:cs typeface="Roboto"/>
                <a:sym typeface="Roboto"/>
              </a:rPr>
              <a:t>in</a:t>
            </a:r>
            <a:r>
              <a:rPr lang="en-US" sz="1800" b="0" i="0" u="none" strike="noStrike" cap="none" dirty="0">
                <a:solidFill>
                  <a:schemeClr val="lt2"/>
                </a:solidFill>
                <a:latin typeface="Roboto"/>
                <a:ea typeface="Roboto"/>
                <a:cs typeface="Roboto"/>
                <a:sym typeface="Roboto"/>
              </a:rPr>
              <a:t>-</a:t>
            </a:r>
            <a:r>
              <a:rPr lang="en" sz="1800" b="0" i="0" u="none" strike="noStrike" cap="none" dirty="0">
                <a:solidFill>
                  <a:schemeClr val="lt2"/>
                </a:solidFill>
                <a:latin typeface="Roboto"/>
                <a:ea typeface="Roboto"/>
                <a:cs typeface="Roboto"/>
                <a:sym typeface="Roboto"/>
              </a:rPr>
              <a:t>law</a:t>
            </a:r>
            <a:r>
              <a:rPr lang="en-US" sz="1800" b="0" i="0" u="none" strike="noStrike" cap="none" dirty="0">
                <a:solidFill>
                  <a:schemeClr val="lt2"/>
                </a:solidFill>
                <a:latin typeface="Roboto"/>
                <a:ea typeface="Roboto"/>
                <a:cs typeface="Roboto"/>
                <a:sym typeface="Roboto"/>
              </a:rPr>
              <a:t> works in</a:t>
            </a:r>
            <a:r>
              <a:rPr lang="en" sz="1800" b="0" i="0" u="none" strike="noStrike" cap="none" dirty="0">
                <a:solidFill>
                  <a:schemeClr val="lt2"/>
                </a:solidFill>
                <a:latin typeface="Roboto"/>
                <a:ea typeface="Roboto"/>
                <a:cs typeface="Roboto"/>
                <a:sym typeface="Roboto"/>
              </a:rPr>
              <a:t> </a:t>
            </a:r>
            <a:r>
              <a:rPr lang="en-US" sz="1800" b="0" i="0" u="none" strike="noStrike" cap="none" dirty="0">
                <a:solidFill>
                  <a:schemeClr val="lt2"/>
                </a:solidFill>
                <a:latin typeface="Roboto"/>
                <a:ea typeface="Roboto"/>
                <a:cs typeface="Roboto"/>
                <a:sym typeface="Roboto"/>
              </a:rPr>
              <a:t>the Togolese Meteorological Service, and could get us historical </a:t>
            </a:r>
            <a:r>
              <a:rPr lang="en" sz="1800" b="0" i="0" u="none" strike="noStrike" cap="none" dirty="0">
                <a:solidFill>
                  <a:schemeClr val="lt2"/>
                </a:solidFill>
                <a:latin typeface="Roboto"/>
                <a:ea typeface="Roboto"/>
                <a:cs typeface="Roboto"/>
                <a:sym typeface="Roboto"/>
              </a:rPr>
              <a:t>temperature data from Togo.</a:t>
            </a:r>
            <a:endParaRPr sz="1800" b="0" i="0" u="none" strike="noStrike" cap="none" dirty="0">
              <a:solidFill>
                <a:schemeClr val="lt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is based on the SVD</a:t>
            </a:r>
            <a:endParaRPr dirty="0"/>
          </a:p>
        </p:txBody>
      </p:sp>
      <p:sp>
        <p:nvSpPr>
          <p:cNvPr id="666" name="Google Shape;666;p109"/>
          <p:cNvSpPr txBox="1">
            <a:spLocks noGrp="1"/>
          </p:cNvSpPr>
          <p:nvPr>
            <p:ph type="body" idx="1"/>
          </p:nvPr>
        </p:nvSpPr>
        <p:spPr>
          <a:xfrm>
            <a:off x="178986" y="1800236"/>
            <a:ext cx="8680946" cy="702810"/>
          </a:xfrm>
          <a:prstGeom prst="rect">
            <a:avLst/>
          </a:prstGeom>
        </p:spPr>
        <p:txBody>
          <a:bodyPr spcFirstLastPara="1" wrap="square" lIns="91425" tIns="91425" rIns="91425" bIns="91425" anchor="t" anchorCtr="0">
            <a:noAutofit/>
          </a:bodyPr>
          <a:lstStyle/>
          <a:p>
            <a:pPr marL="114300" indent="0">
              <a:buNone/>
            </a:pPr>
            <a:r>
              <a:rPr lang="en-US" sz="1400" dirty="0"/>
              <a:t>SSA is just a particular choice of the matrix A. Suppose that the length of the time series is even (2L) </a:t>
            </a:r>
            <a:r>
              <a:rPr lang="mr-IN" sz="1400" dirty="0"/>
              <a:t>–</a:t>
            </a:r>
            <a:r>
              <a:rPr lang="en-US" sz="1400" dirty="0"/>
              <a:t> not essential, but it makes the math easier! Then a cycling of the time series produces the matrix </a:t>
            </a:r>
          </a:p>
          <a:p>
            <a:pPr marL="114300" lvl="0" indent="0" algn="l" rtl="0">
              <a:spcBef>
                <a:spcPts val="0"/>
              </a:spcBef>
              <a:spcAft>
                <a:spcPts val="0"/>
              </a:spcAft>
              <a:buSzPts val="1800"/>
              <a:buNone/>
            </a:pPr>
            <a:endParaRPr lang="en-US" sz="1400" dirty="0"/>
          </a:p>
          <a:p>
            <a:pPr marL="114300" lvl="0" indent="0" algn="l" rtl="0">
              <a:spcBef>
                <a:spcPts val="0"/>
              </a:spcBef>
              <a:spcAft>
                <a:spcPts val="0"/>
              </a:spcAft>
              <a:buSzPts val="1800"/>
              <a:buNone/>
            </a:pPr>
            <a:endParaRPr lang="en-US" sz="1400" dirty="0"/>
          </a:p>
          <a:p>
            <a:pPr marL="114300" lvl="0" indent="0" algn="l" rtl="0">
              <a:spcBef>
                <a:spcPts val="0"/>
              </a:spcBef>
              <a:spcAft>
                <a:spcPts val="0"/>
              </a:spcAft>
              <a:buSzPts val="1800"/>
              <a:buNone/>
            </a:pPr>
            <a:endParaRPr lang="en-US" sz="1400" dirty="0"/>
          </a:p>
          <a:p>
            <a:pPr marL="114300" lvl="0" indent="0" algn="l" rtl="0">
              <a:spcBef>
                <a:spcPts val="0"/>
              </a:spcBef>
              <a:spcAft>
                <a:spcPts val="0"/>
              </a:spcAft>
              <a:buSzPts val="1800"/>
              <a:buNone/>
            </a:pPr>
            <a:endParaRPr sz="1400" dirty="0"/>
          </a:p>
        </p:txBody>
      </p:sp>
      <p:pic>
        <p:nvPicPr>
          <p:cNvPr id="4" name="Picture 3" descr="Screen Shot 2018-11-29 at 4.17.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40" y="2394265"/>
            <a:ext cx="5517177" cy="2497776"/>
          </a:xfrm>
          <a:prstGeom prst="rect">
            <a:avLst/>
          </a:prstGeom>
        </p:spPr>
      </p:pic>
      <p:pic>
        <p:nvPicPr>
          <p:cNvPr id="5" name="Picture 4" descr="Sokode.MaxTemp.tre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730" y="2452472"/>
            <a:ext cx="2347784" cy="2347784"/>
          </a:xfrm>
          <a:prstGeom prst="rect">
            <a:avLst/>
          </a:prstGeom>
        </p:spPr>
      </p:pic>
    </p:spTree>
    <p:extLst>
      <p:ext uri="{BB962C8B-B14F-4D97-AF65-F5344CB8AC3E}">
        <p14:creationId xmlns:p14="http://schemas.microsoft.com/office/powerpoint/2010/main" val="3723575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60812" y="102973"/>
            <a:ext cx="2608648" cy="2608648"/>
          </a:xfrm>
          <a:prstGeom prst="rect">
            <a:avLst/>
          </a:prstGeom>
        </p:spPr>
      </p:pic>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a:t>
            </a:r>
            <a:r>
              <a:rPr lang="en-US" dirty="0" err="1"/>
              <a:t>Sokode</a:t>
            </a:r>
            <a:r>
              <a:rPr lang="en-US" dirty="0"/>
              <a:t>                             Maxima</a:t>
            </a:r>
            <a:endParaRPr dirty="0"/>
          </a:p>
        </p:txBody>
      </p:sp>
      <p:pic>
        <p:nvPicPr>
          <p:cNvPr id="10" name="Picture 9"/>
          <p:cNvPicPr>
            <a:picLocks noChangeAspect="1"/>
          </p:cNvPicPr>
          <p:nvPr/>
        </p:nvPicPr>
        <p:blipFill>
          <a:blip r:embed="rId4"/>
          <a:stretch>
            <a:fillRect/>
          </a:stretch>
        </p:blipFill>
        <p:spPr>
          <a:xfrm>
            <a:off x="0" y="1671937"/>
            <a:ext cx="3402914" cy="3402914"/>
          </a:xfrm>
          <a:prstGeom prst="rect">
            <a:avLst/>
          </a:prstGeom>
        </p:spPr>
      </p:pic>
      <p:pic>
        <p:nvPicPr>
          <p:cNvPr id="11" name="Picture 10"/>
          <p:cNvPicPr>
            <a:picLocks noChangeAspect="1"/>
          </p:cNvPicPr>
          <p:nvPr/>
        </p:nvPicPr>
        <p:blipFill>
          <a:blip r:embed="rId5"/>
          <a:stretch>
            <a:fillRect/>
          </a:stretch>
        </p:blipFill>
        <p:spPr>
          <a:xfrm>
            <a:off x="5702986" y="1702486"/>
            <a:ext cx="3441014" cy="3441014"/>
          </a:xfrm>
          <a:prstGeom prst="rect">
            <a:avLst/>
          </a:prstGeom>
        </p:spPr>
      </p:pic>
      <p:pic>
        <p:nvPicPr>
          <p:cNvPr id="12" name="Picture 11"/>
          <p:cNvPicPr>
            <a:picLocks noChangeAspect="1"/>
          </p:cNvPicPr>
          <p:nvPr/>
        </p:nvPicPr>
        <p:blipFill>
          <a:blip r:embed="rId6"/>
          <a:stretch>
            <a:fillRect/>
          </a:stretch>
        </p:blipFill>
        <p:spPr>
          <a:xfrm>
            <a:off x="3329460" y="2818371"/>
            <a:ext cx="2441832" cy="2441832"/>
          </a:xfrm>
          <a:prstGeom prst="rect">
            <a:avLst/>
          </a:prstGeom>
        </p:spPr>
      </p:pic>
    </p:spTree>
    <p:extLst>
      <p:ext uri="{BB962C8B-B14F-4D97-AF65-F5344CB8AC3E}">
        <p14:creationId xmlns:p14="http://schemas.microsoft.com/office/powerpoint/2010/main" val="409697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lvl="0"/>
            <a:r>
              <a:rPr lang="en-US" dirty="0"/>
              <a:t>SSA: </a:t>
            </a:r>
            <a:r>
              <a:rPr lang="en-US" dirty="0" err="1"/>
              <a:t>Sokode</a:t>
            </a:r>
            <a:r>
              <a:rPr lang="en-US" dirty="0"/>
              <a:t> Maxima</a:t>
            </a:r>
            <a:endParaRPr dirty="0"/>
          </a:p>
        </p:txBody>
      </p:sp>
      <p:pic>
        <p:nvPicPr>
          <p:cNvPr id="10" name="Picture 9"/>
          <p:cNvPicPr>
            <a:picLocks noChangeAspect="1"/>
          </p:cNvPicPr>
          <p:nvPr/>
        </p:nvPicPr>
        <p:blipFill>
          <a:blip r:embed="rId3"/>
          <a:stretch>
            <a:fillRect/>
          </a:stretch>
        </p:blipFill>
        <p:spPr>
          <a:xfrm>
            <a:off x="0" y="1671937"/>
            <a:ext cx="3402914" cy="3402914"/>
          </a:xfrm>
          <a:prstGeom prst="rect">
            <a:avLst/>
          </a:prstGeom>
        </p:spPr>
      </p:pic>
      <p:pic>
        <p:nvPicPr>
          <p:cNvPr id="2" name="Picture 1" descr="SokodeSing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243" y="1686245"/>
            <a:ext cx="4228756" cy="3457254"/>
          </a:xfrm>
          <a:prstGeom prst="rect">
            <a:avLst/>
          </a:prstGeom>
        </p:spPr>
      </p:pic>
      <p:sp>
        <p:nvSpPr>
          <p:cNvPr id="3" name="TextBox 2"/>
          <p:cNvSpPr txBox="1"/>
          <p:nvPr/>
        </p:nvSpPr>
        <p:spPr>
          <a:xfrm>
            <a:off x="3569730" y="2999946"/>
            <a:ext cx="1120820" cy="954107"/>
          </a:xfrm>
          <a:prstGeom prst="rect">
            <a:avLst/>
          </a:prstGeom>
          <a:noFill/>
        </p:spPr>
        <p:txBody>
          <a:bodyPr wrap="none" rtlCol="0">
            <a:spAutoFit/>
          </a:bodyPr>
          <a:lstStyle/>
          <a:p>
            <a:r>
              <a:rPr lang="en-US" dirty="0"/>
              <a:t>Close-up of</a:t>
            </a:r>
          </a:p>
          <a:p>
            <a:r>
              <a:rPr lang="en-US" dirty="0"/>
              <a:t>first six</a:t>
            </a:r>
          </a:p>
          <a:p>
            <a:r>
              <a:rPr lang="en-US" dirty="0"/>
              <a:t>left singular</a:t>
            </a:r>
          </a:p>
          <a:p>
            <a:r>
              <a:rPr lang="en-US" dirty="0"/>
              <a:t>vectors:</a:t>
            </a:r>
          </a:p>
        </p:txBody>
      </p:sp>
    </p:spTree>
    <p:extLst>
      <p:ext uri="{BB962C8B-B14F-4D97-AF65-F5344CB8AC3E}">
        <p14:creationId xmlns:p14="http://schemas.microsoft.com/office/powerpoint/2010/main" val="3312045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a:t>
            </a:r>
            <a:r>
              <a:rPr lang="en-US" dirty="0" err="1"/>
              <a:t>Sokode</a:t>
            </a:r>
            <a:r>
              <a:rPr lang="en-US" dirty="0"/>
              <a:t>                             (- high freq.)</a:t>
            </a:r>
            <a:endParaRPr dirty="0"/>
          </a:p>
        </p:txBody>
      </p:sp>
      <p:pic>
        <p:nvPicPr>
          <p:cNvPr id="2" name="Picture 1" descr="SokodeLeftSingularVecto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95927"/>
            <a:ext cx="3669024" cy="2999641"/>
          </a:xfrm>
          <a:prstGeom prst="rect">
            <a:avLst/>
          </a:prstGeom>
        </p:spPr>
      </p:pic>
      <p:pic>
        <p:nvPicPr>
          <p:cNvPr id="3" name="Picture 2" descr="SokodePai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661" y="1713031"/>
            <a:ext cx="3547340" cy="2900157"/>
          </a:xfrm>
          <a:prstGeom prst="rect">
            <a:avLst/>
          </a:prstGeom>
        </p:spPr>
      </p:pic>
      <p:pic>
        <p:nvPicPr>
          <p:cNvPr id="4" name="Picture 3" descr="SokodeScreePl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347" y="74274"/>
            <a:ext cx="2857200" cy="2335928"/>
          </a:xfrm>
          <a:prstGeom prst="rect">
            <a:avLst/>
          </a:prstGeom>
        </p:spPr>
      </p:pic>
      <p:pic>
        <p:nvPicPr>
          <p:cNvPr id="5" name="Picture 4" descr="SokodeWCor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9199" y="2881852"/>
            <a:ext cx="2766345" cy="2261648"/>
          </a:xfrm>
          <a:prstGeom prst="rect">
            <a:avLst/>
          </a:prstGeom>
        </p:spPr>
      </p:pic>
    </p:spTree>
    <p:extLst>
      <p:ext uri="{BB962C8B-B14F-4D97-AF65-F5344CB8AC3E}">
        <p14:creationId xmlns:p14="http://schemas.microsoft.com/office/powerpoint/2010/main" val="223652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a:t>
            </a:r>
            <a:r>
              <a:rPr lang="en-US" dirty="0" err="1"/>
              <a:t>Sokode</a:t>
            </a:r>
            <a:r>
              <a:rPr lang="en-US" dirty="0"/>
              <a:t> Maxima</a:t>
            </a:r>
            <a:endParaRPr dirty="0"/>
          </a:p>
        </p:txBody>
      </p:sp>
      <p:pic>
        <p:nvPicPr>
          <p:cNvPr id="6" name="Picture 5" descr="SokodeTr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9" y="1462216"/>
            <a:ext cx="4249351" cy="3474093"/>
          </a:xfrm>
          <a:prstGeom prst="rect">
            <a:avLst/>
          </a:prstGeom>
        </p:spPr>
      </p:pic>
      <p:pic>
        <p:nvPicPr>
          <p:cNvPr id="7" name="Picture 6" descr="SokodeDecom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109" y="1469073"/>
            <a:ext cx="4242486" cy="3468480"/>
          </a:xfrm>
          <a:prstGeom prst="rect">
            <a:avLst/>
          </a:prstGeom>
        </p:spPr>
      </p:pic>
    </p:spTree>
    <p:extLst>
      <p:ext uri="{BB962C8B-B14F-4D97-AF65-F5344CB8AC3E}">
        <p14:creationId xmlns:p14="http://schemas.microsoft.com/office/powerpoint/2010/main" val="1280432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SSA: Maxima and Minima</a:t>
            </a:r>
            <a:endParaRPr dirty="0"/>
          </a:p>
        </p:txBody>
      </p:sp>
      <p:pic>
        <p:nvPicPr>
          <p:cNvPr id="2" name="Picture 1" descr="AA027414.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906" y="1713965"/>
            <a:ext cx="2313432" cy="3121152"/>
          </a:xfrm>
          <a:prstGeom prst="rect">
            <a:avLst/>
          </a:prstGeom>
        </p:spPr>
      </p:pic>
    </p:spTree>
    <p:extLst>
      <p:ext uri="{BB962C8B-B14F-4D97-AF65-F5344CB8AC3E}">
        <p14:creationId xmlns:p14="http://schemas.microsoft.com/office/powerpoint/2010/main" val="1326897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Final Models: </a:t>
            </a:r>
            <a:br>
              <a:rPr lang="en-US" dirty="0"/>
            </a:br>
            <a:r>
              <a:rPr lang="en-US" dirty="0"/>
              <a:t>Maxima and Minima</a:t>
            </a:r>
            <a:endParaRPr dirty="0"/>
          </a:p>
        </p:txBody>
      </p:sp>
      <p:pic>
        <p:nvPicPr>
          <p:cNvPr id="3" name="Picture 2" descr="Screen Shot 2018-11-29 at 8.21.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96" y="1139568"/>
            <a:ext cx="4109782" cy="3640093"/>
          </a:xfrm>
          <a:prstGeom prst="rect">
            <a:avLst/>
          </a:prstGeom>
        </p:spPr>
      </p:pic>
      <p:pic>
        <p:nvPicPr>
          <p:cNvPr id="5" name="Picture 4" descr="Screen Shot 2018-11-29 at 8.22.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75" y="1153756"/>
            <a:ext cx="4029676" cy="3653364"/>
          </a:xfrm>
          <a:prstGeom prst="rect">
            <a:avLst/>
          </a:prstGeom>
        </p:spPr>
      </p:pic>
      <p:sp>
        <p:nvSpPr>
          <p:cNvPr id="6" name="Oval 5"/>
          <p:cNvSpPr/>
          <p:nvPr/>
        </p:nvSpPr>
        <p:spPr>
          <a:xfrm>
            <a:off x="6336270" y="1400433"/>
            <a:ext cx="954828" cy="164540"/>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48941" y="1429265"/>
            <a:ext cx="954828" cy="164540"/>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371967" y="3385752"/>
            <a:ext cx="954828" cy="164540"/>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607751" y="3426941"/>
            <a:ext cx="954828" cy="164540"/>
          </a:xfrm>
          <a:prstGeom prst="ellipse">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163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Final Models: </a:t>
            </a:r>
            <a:br>
              <a:rPr lang="en-US" dirty="0"/>
            </a:br>
            <a:r>
              <a:rPr lang="en-US" dirty="0"/>
              <a:t>Maxima and Minima</a:t>
            </a:r>
            <a:endParaRPr dirty="0"/>
          </a:p>
        </p:txBody>
      </p:sp>
      <p:pic>
        <p:nvPicPr>
          <p:cNvPr id="6" name="Picture 5" descr="MaxGe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5" y="1455828"/>
            <a:ext cx="3855640" cy="3152211"/>
          </a:xfrm>
          <a:prstGeom prst="rect">
            <a:avLst/>
          </a:prstGeom>
        </p:spPr>
      </p:pic>
      <p:pic>
        <p:nvPicPr>
          <p:cNvPr id="7" name="Picture 6" descr="MinG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27" y="1454953"/>
            <a:ext cx="3821316" cy="3124149"/>
          </a:xfrm>
          <a:prstGeom prst="rect">
            <a:avLst/>
          </a:prstGeom>
        </p:spPr>
      </p:pic>
    </p:spTree>
    <p:extLst>
      <p:ext uri="{BB962C8B-B14F-4D97-AF65-F5344CB8AC3E}">
        <p14:creationId xmlns:p14="http://schemas.microsoft.com/office/powerpoint/2010/main" val="185139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Impacts of Climate Change on Togo</a:t>
            </a:r>
            <a:endParaRPr dirty="0"/>
          </a:p>
        </p:txBody>
      </p:sp>
      <p:sp>
        <p:nvSpPr>
          <p:cNvPr id="666" name="Google Shape;666;p109"/>
          <p:cNvSpPr txBox="1">
            <a:spLocks noGrp="1"/>
          </p:cNvSpPr>
          <p:nvPr>
            <p:ph type="body" idx="1"/>
          </p:nvPr>
        </p:nvSpPr>
        <p:spPr>
          <a:xfrm>
            <a:off x="127000" y="1919075"/>
            <a:ext cx="8749632" cy="2710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2400" dirty="0"/>
              <a:t>Health Impacts</a:t>
            </a:r>
            <a:r>
              <a:rPr lang="en-US" sz="2400" dirty="0"/>
              <a:t>:</a:t>
            </a:r>
          </a:p>
          <a:p>
            <a:pPr lvl="1">
              <a:spcBef>
                <a:spcPts val="0"/>
              </a:spcBef>
            </a:pPr>
            <a:r>
              <a:rPr lang="en-US" dirty="0"/>
              <a:t>Increases in temperature can cause heat related illnesses such as dehydration and heat stroke.</a:t>
            </a:r>
          </a:p>
          <a:p>
            <a:pPr lvl="1">
              <a:spcBef>
                <a:spcPts val="0"/>
              </a:spcBef>
            </a:pPr>
            <a:r>
              <a:rPr lang="en-US" dirty="0"/>
              <a:t>Higher temperatures can result in higher levels of particulates in the air, causing damage to lung tissue, aggravating pre-existing lung conditions and causing cardiovascular disease.</a:t>
            </a:r>
          </a:p>
          <a:p>
            <a:pPr lvl="1">
              <a:spcBef>
                <a:spcPts val="0"/>
              </a:spcBef>
            </a:pPr>
            <a:r>
              <a:rPr lang="en-US" dirty="0"/>
              <a:t>Elevated temperatures can also increase the occurrence of vector-borne diseases because certain vectors thrive in warmer climates (e.g. mosquitoes in warmer, wetter climates).</a:t>
            </a:r>
          </a:p>
          <a:p>
            <a:pPr lvl="1">
              <a:spcBef>
                <a:spcPts val="0"/>
              </a:spcBef>
            </a:pPr>
            <a:r>
              <a:rPr lang="en-US" dirty="0">
                <a:hlinkClick r:id="rId3"/>
              </a:rPr>
              <a:t>“The number of vulnerable people subjected to heat waves increased by 157 million people from 2000 to 2017, and rising temperatures also fueled the spread of infectious diseases including malaria and dengue fever, the report said.”</a:t>
            </a:r>
            <a:r>
              <a:rPr lang="en-US" dirty="0"/>
              <a:t> (the </a:t>
            </a:r>
            <a:r>
              <a:rPr lang="en-US" dirty="0">
                <a:hlinkClick r:id="rId4"/>
              </a:rPr>
              <a:t>report</a:t>
            </a:r>
            <a:r>
              <a:rPr lang="en-US" dirty="0"/>
              <a:t> mentioned, the Lancet Countdown's 2018 report, also mentions food insecurity which will rise with climate change). </a:t>
            </a:r>
            <a:endParaRPr sz="1400" dirty="0"/>
          </a:p>
        </p:txBody>
      </p:sp>
    </p:spTree>
    <p:extLst>
      <p:ext uri="{BB962C8B-B14F-4D97-AF65-F5344CB8AC3E}">
        <p14:creationId xmlns:p14="http://schemas.microsoft.com/office/powerpoint/2010/main" val="3019207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Impacts of Climate Change on Togo</a:t>
            </a:r>
            <a:endParaRPr dirty="0"/>
          </a:p>
        </p:txBody>
      </p:sp>
      <p:sp>
        <p:nvSpPr>
          <p:cNvPr id="666" name="Google Shape;666;p109"/>
          <p:cNvSpPr txBox="1">
            <a:spLocks noGrp="1"/>
          </p:cNvSpPr>
          <p:nvPr>
            <p:ph type="body" idx="1"/>
          </p:nvPr>
        </p:nvSpPr>
        <p:spPr>
          <a:xfrm>
            <a:off x="127000" y="1919075"/>
            <a:ext cx="8749632" cy="1490119"/>
          </a:xfrm>
          <a:prstGeom prst="rect">
            <a:avLst/>
          </a:prstGeom>
        </p:spPr>
        <p:txBody>
          <a:bodyPr spcFirstLastPara="1" wrap="square" lIns="91425" tIns="91425" rIns="91425" bIns="91425" anchor="t" anchorCtr="0">
            <a:noAutofit/>
          </a:bodyPr>
          <a:lstStyle/>
          <a:p>
            <a:pPr marL="114300" lvl="0" indent="0">
              <a:buNone/>
            </a:pPr>
            <a:r>
              <a:rPr lang="en-US" sz="2400" dirty="0"/>
              <a:t>Agriculture </a:t>
            </a:r>
            <a:r>
              <a:rPr lang="en" sz="2400" dirty="0"/>
              <a:t>Impacts</a:t>
            </a:r>
            <a:r>
              <a:rPr lang="en-US" sz="2400" dirty="0"/>
              <a:t> (speaking of food insecurity</a:t>
            </a:r>
            <a:r>
              <a:rPr lang="mr-IN" sz="2400" dirty="0"/>
              <a:t>…</a:t>
            </a:r>
            <a:r>
              <a:rPr lang="en-US" sz="2400" dirty="0"/>
              <a:t>):</a:t>
            </a:r>
          </a:p>
          <a:p>
            <a:pPr lvl="1">
              <a:spcBef>
                <a:spcPts val="0"/>
              </a:spcBef>
            </a:pPr>
            <a:r>
              <a:rPr lang="en-US" dirty="0"/>
              <a:t>97% of all Togolese agriculture is rainfall-dependent.</a:t>
            </a:r>
          </a:p>
          <a:p>
            <a:pPr lvl="1">
              <a:spcBef>
                <a:spcPts val="0"/>
              </a:spcBef>
            </a:pPr>
            <a:r>
              <a:rPr lang="en-US" dirty="0"/>
              <a:t>Decreasing rainfall will adversely impact the subsistence farming (most of Togolese farming).</a:t>
            </a:r>
          </a:p>
          <a:p>
            <a:pPr lvl="1">
              <a:spcBef>
                <a:spcPts val="0"/>
              </a:spcBef>
            </a:pPr>
            <a:r>
              <a:rPr lang="en-US" dirty="0"/>
              <a:t>Planting dates will change, and there will be more droughts and floods.</a:t>
            </a:r>
          </a:p>
          <a:p>
            <a:pPr marL="596900" lvl="1" indent="0">
              <a:spcBef>
                <a:spcPts val="0"/>
              </a:spcBef>
              <a:buNone/>
            </a:pPr>
            <a:endParaRPr lang="en-US" dirty="0"/>
          </a:p>
        </p:txBody>
      </p:sp>
      <p:sp>
        <p:nvSpPr>
          <p:cNvPr id="4" name="Google Shape;666;p109"/>
          <p:cNvSpPr txBox="1">
            <a:spLocks/>
          </p:cNvSpPr>
          <p:nvPr/>
        </p:nvSpPr>
        <p:spPr>
          <a:xfrm>
            <a:off x="130868" y="3311858"/>
            <a:ext cx="8749632" cy="1490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114300" indent="0">
              <a:buFont typeface="Roboto"/>
              <a:buNone/>
            </a:pPr>
            <a:r>
              <a:rPr lang="en-US" sz="2400" dirty="0"/>
              <a:t>Big Questions remain:</a:t>
            </a:r>
          </a:p>
          <a:p>
            <a:pPr lvl="1">
              <a:spcBef>
                <a:spcPts val="0"/>
              </a:spcBef>
            </a:pPr>
            <a:r>
              <a:rPr lang="en-US" dirty="0"/>
              <a:t>Impact on forestry</a:t>
            </a:r>
          </a:p>
          <a:p>
            <a:pPr lvl="1">
              <a:spcBef>
                <a:spcPts val="0"/>
              </a:spcBef>
            </a:pPr>
            <a:r>
              <a:rPr lang="en-US" dirty="0"/>
              <a:t>Impact on tourism</a:t>
            </a:r>
          </a:p>
          <a:p>
            <a:pPr lvl="1">
              <a:spcBef>
                <a:spcPts val="0"/>
              </a:spcBef>
            </a:pPr>
            <a:r>
              <a:rPr lang="en-US" dirty="0"/>
              <a:t>Impact on political stability</a:t>
            </a:r>
          </a:p>
        </p:txBody>
      </p:sp>
    </p:spTree>
    <p:extLst>
      <p:ext uri="{BB962C8B-B14F-4D97-AF65-F5344CB8AC3E}">
        <p14:creationId xmlns:p14="http://schemas.microsoft.com/office/powerpoint/2010/main" val="220921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Roboto"/>
              <a:buNone/>
            </a:pPr>
            <a:r>
              <a:rPr lang="en-US" sz="3200" b="0" i="0" u="none" strike="noStrike" cap="none" dirty="0">
                <a:solidFill>
                  <a:schemeClr val="lt1"/>
                </a:solidFill>
                <a:latin typeface="Roboto"/>
                <a:ea typeface="Roboto"/>
                <a:cs typeface="Roboto"/>
                <a:sym typeface="Roboto"/>
              </a:rPr>
              <a:t>Project </a:t>
            </a:r>
            <a:r>
              <a:rPr lang="en" sz="3200" b="0" i="0" u="none" strike="noStrike" cap="none" dirty="0">
                <a:solidFill>
                  <a:schemeClr val="lt1"/>
                </a:solidFill>
                <a:latin typeface="Roboto"/>
                <a:ea typeface="Roboto"/>
                <a:cs typeface="Roboto"/>
                <a:sym typeface="Roboto"/>
              </a:rPr>
              <a:t>Creation Story</a:t>
            </a:r>
            <a:endParaRPr sz="3200" b="0" i="0" u="none" strike="noStrike" cap="none" dirty="0">
              <a:solidFill>
                <a:schemeClr val="lt1"/>
              </a:solidFill>
              <a:latin typeface="Roboto"/>
              <a:ea typeface="Roboto"/>
              <a:cs typeface="Roboto"/>
              <a:sym typeface="Roboto"/>
            </a:endParaRPr>
          </a:p>
        </p:txBody>
      </p:sp>
      <p:sp>
        <p:nvSpPr>
          <p:cNvPr id="74" name="Google Shape;74;p14"/>
          <p:cNvSpPr txBox="1">
            <a:spLocks noGrp="1"/>
          </p:cNvSpPr>
          <p:nvPr>
            <p:ph type="body" idx="1"/>
          </p:nvPr>
        </p:nvSpPr>
        <p:spPr>
          <a:xfrm>
            <a:off x="471900" y="1812294"/>
            <a:ext cx="8222100" cy="3171515"/>
          </a:xfrm>
          <a:prstGeom prst="rect">
            <a:avLst/>
          </a:prstGeom>
          <a:noFill/>
          <a:ln>
            <a:noFill/>
          </a:ln>
        </p:spPr>
        <p:txBody>
          <a:bodyPr spcFirstLastPara="1" wrap="square" lIns="91425" tIns="91425" rIns="91425" bIns="91425" anchor="t" anchorCtr="0">
            <a:noAutofit/>
          </a:bodyPr>
          <a:lstStyle/>
          <a:p>
            <a:pPr lvl="0"/>
            <a:r>
              <a:rPr lang="en-US" dirty="0"/>
              <a:t>At the start of my 2018 math modeling course, I told my students that my brother-in-law works in the Togolese Meteorological Service, and could get us historical temperature data from Togo.</a:t>
            </a:r>
          </a:p>
          <a:p>
            <a:pPr marL="457200" marR="0" lvl="0" indent="-342900" algn="l" rtl="0">
              <a:lnSpc>
                <a:spcPct val="115000"/>
              </a:lnSpc>
              <a:spcBef>
                <a:spcPts val="0"/>
              </a:spcBef>
              <a:spcAft>
                <a:spcPts val="0"/>
              </a:spcAft>
              <a:buClr>
                <a:schemeClr val="lt2"/>
              </a:buClr>
              <a:buSzPts val="1800"/>
              <a:buFont typeface="Roboto"/>
              <a:buChar char="●"/>
            </a:pPr>
            <a:r>
              <a:rPr lang="en-US" dirty="0"/>
              <a:t>I also said that I was pretty sure (like </a:t>
            </a:r>
            <a:r>
              <a:rPr lang="en-US" b="1" dirty="0"/>
              <a:t>really, really sure</a:t>
            </a:r>
            <a:r>
              <a:rPr lang="en-US" dirty="0"/>
              <a:t>) that the data would suggest increasing temperatures. Our job: study and model it.</a:t>
            </a:r>
            <a:endParaRPr sz="1800" b="0" i="0" u="none" strike="noStrike" cap="none" dirty="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895240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9"/>
          <p:cNvSpPr txBox="1">
            <a:spLocks noGrp="1"/>
          </p:cNvSpPr>
          <p:nvPr>
            <p:ph type="title"/>
          </p:nvPr>
        </p:nvSpPr>
        <p:spPr>
          <a:xfrm>
            <a:off x="486753" y="293079"/>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Conclusions:</a:t>
            </a:r>
            <a:endParaRPr dirty="0"/>
          </a:p>
        </p:txBody>
      </p:sp>
      <p:sp>
        <p:nvSpPr>
          <p:cNvPr id="666" name="Google Shape;666;p109"/>
          <p:cNvSpPr txBox="1">
            <a:spLocks noGrp="1"/>
          </p:cNvSpPr>
          <p:nvPr>
            <p:ph type="body" idx="1"/>
          </p:nvPr>
        </p:nvSpPr>
        <p:spPr>
          <a:xfrm>
            <a:off x="127000" y="1919074"/>
            <a:ext cx="8749632" cy="2872601"/>
          </a:xfrm>
          <a:prstGeom prst="rect">
            <a:avLst/>
          </a:prstGeom>
        </p:spPr>
        <p:txBody>
          <a:bodyPr spcFirstLastPara="1" wrap="square" lIns="91425" tIns="91425" rIns="91425" bIns="91425" anchor="t" anchorCtr="0">
            <a:noAutofit/>
          </a:bodyPr>
          <a:lstStyle/>
          <a:p>
            <a:r>
              <a:rPr lang="en-US" sz="1400" dirty="0"/>
              <a:t>Temperatures in Togo are rising, based on regression models of maximum and minimum temperatures in Togo, and will have significant impacts on Togo.</a:t>
            </a:r>
          </a:p>
          <a:p>
            <a:r>
              <a:rPr lang="en-US" sz="1400" dirty="0"/>
              <a:t>It appears that the increase in temperatures is roughly linear, based on historical temperature data for the last 60 years or so.</a:t>
            </a:r>
          </a:p>
          <a:p>
            <a:r>
              <a:rPr lang="en-US" sz="1400" dirty="0"/>
              <a:t>Togo is likely to exceed the UN’s target of 1.5 degree C increase in temperature.</a:t>
            </a:r>
          </a:p>
          <a:p>
            <a:r>
              <a:rPr lang="en-US" sz="1400" dirty="0"/>
              <a:t>Singular Spectrum Analysis helps us deduce trend and periodic dependence in time series.</a:t>
            </a:r>
          </a:p>
          <a:p>
            <a:pPr marL="114300" indent="0">
              <a:buNone/>
            </a:pPr>
            <a:endParaRPr lang="en-US" sz="1400"/>
          </a:p>
          <a:p>
            <a:pPr marL="114300" indent="0">
              <a:buNone/>
            </a:pPr>
            <a:r>
              <a:rPr lang="en-US" sz="1400"/>
              <a:t>Next </a:t>
            </a:r>
            <a:r>
              <a:rPr lang="en-US" sz="1400" dirty="0"/>
              <a:t>steps:</a:t>
            </a:r>
          </a:p>
          <a:p>
            <a:r>
              <a:rPr lang="en-US" sz="1400" dirty="0"/>
              <a:t>My colleague and I would like to make this an iterative process: re-impute the values in the data set, redo the analysis, and iterate to see if we converge on an imputation of the data and a final model.</a:t>
            </a:r>
          </a:p>
          <a:p>
            <a:r>
              <a:rPr lang="en-US" sz="1400" dirty="0"/>
              <a:t>Write this up!</a:t>
            </a:r>
            <a:r>
              <a:rPr lang="en-US" sz="1400" dirty="0">
                <a:sym typeface="Wingdings"/>
              </a:rPr>
              <a:t></a:t>
            </a:r>
            <a:endParaRPr lang="en-US" sz="1000" dirty="0"/>
          </a:p>
          <a:p>
            <a:pPr marL="114300" indent="0">
              <a:buNone/>
            </a:pPr>
            <a:endParaRPr sz="1400" dirty="0"/>
          </a:p>
        </p:txBody>
      </p:sp>
    </p:spTree>
    <p:extLst>
      <p:ext uri="{BB962C8B-B14F-4D97-AF65-F5344CB8AC3E}">
        <p14:creationId xmlns:p14="http://schemas.microsoft.com/office/powerpoint/2010/main" val="2350343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6"/>
          <p:cNvSpPr txBox="1">
            <a:spLocks noGrp="1"/>
          </p:cNvSpPr>
          <p:nvPr>
            <p:ph type="title"/>
          </p:nvPr>
        </p:nvSpPr>
        <p:spPr>
          <a:xfrm>
            <a:off x="520363" y="609572"/>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Thank you!</a:t>
            </a:r>
            <a:endParaRPr dirty="0"/>
          </a:p>
        </p:txBody>
      </p:sp>
      <p:sp>
        <p:nvSpPr>
          <p:cNvPr id="2" name="TextBox 1"/>
          <p:cNvSpPr txBox="1"/>
          <p:nvPr/>
        </p:nvSpPr>
        <p:spPr>
          <a:xfrm>
            <a:off x="2146287" y="2517901"/>
            <a:ext cx="2409759" cy="954107"/>
          </a:xfrm>
          <a:prstGeom prst="rect">
            <a:avLst/>
          </a:prstGeom>
          <a:noFill/>
        </p:spPr>
        <p:txBody>
          <a:bodyPr wrap="none" rtlCol="0">
            <a:spAutoFit/>
          </a:bodyPr>
          <a:lstStyle/>
          <a:p>
            <a:pPr algn="ctr"/>
            <a:r>
              <a:rPr lang="en-US" dirty="0"/>
              <a:t>For questions or comments:</a:t>
            </a:r>
          </a:p>
          <a:p>
            <a:pPr algn="ctr"/>
            <a:endParaRPr lang="en-US" dirty="0"/>
          </a:p>
          <a:p>
            <a:pPr algn="ctr"/>
            <a:r>
              <a:rPr lang="en-US" dirty="0"/>
              <a:t>	Andy Long</a:t>
            </a:r>
          </a:p>
          <a:p>
            <a:pPr algn="ctr"/>
            <a:r>
              <a:rPr lang="en-US" dirty="0"/>
              <a:t>	 </a:t>
            </a:r>
            <a:r>
              <a:rPr lang="en-US" dirty="0" err="1"/>
              <a:t>longa@nku.edu</a:t>
            </a:r>
            <a:endParaRPr lang="en-US" dirty="0"/>
          </a:p>
        </p:txBody>
      </p:sp>
    </p:spTree>
    <p:extLst>
      <p:ext uri="{BB962C8B-B14F-4D97-AF65-F5344CB8AC3E}">
        <p14:creationId xmlns:p14="http://schemas.microsoft.com/office/powerpoint/2010/main" val="256469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Roboto"/>
              <a:buNone/>
            </a:pPr>
            <a:r>
              <a:rPr lang="en-US" sz="3200" b="0" i="0" u="none" strike="noStrike" cap="none" dirty="0">
                <a:solidFill>
                  <a:schemeClr val="lt1"/>
                </a:solidFill>
                <a:latin typeface="Roboto"/>
                <a:ea typeface="Roboto"/>
                <a:cs typeface="Roboto"/>
                <a:sym typeface="Roboto"/>
              </a:rPr>
              <a:t>Project </a:t>
            </a:r>
            <a:r>
              <a:rPr lang="en" sz="3200" b="0" i="0" u="none" strike="noStrike" cap="none" dirty="0">
                <a:solidFill>
                  <a:schemeClr val="lt1"/>
                </a:solidFill>
                <a:latin typeface="Roboto"/>
                <a:ea typeface="Roboto"/>
                <a:cs typeface="Roboto"/>
                <a:sym typeface="Roboto"/>
              </a:rPr>
              <a:t>Creation Story</a:t>
            </a:r>
            <a:endParaRPr sz="3200" b="0" i="0" u="none" strike="noStrike" cap="none" dirty="0">
              <a:solidFill>
                <a:schemeClr val="lt1"/>
              </a:solidFill>
              <a:latin typeface="Roboto"/>
              <a:ea typeface="Roboto"/>
              <a:cs typeface="Roboto"/>
              <a:sym typeface="Roboto"/>
            </a:endParaRPr>
          </a:p>
        </p:txBody>
      </p:sp>
      <p:sp>
        <p:nvSpPr>
          <p:cNvPr id="74" name="Google Shape;74;p14"/>
          <p:cNvSpPr txBox="1">
            <a:spLocks noGrp="1"/>
          </p:cNvSpPr>
          <p:nvPr>
            <p:ph type="body" idx="1"/>
          </p:nvPr>
        </p:nvSpPr>
        <p:spPr>
          <a:xfrm>
            <a:off x="471900" y="1812294"/>
            <a:ext cx="8222100" cy="3171515"/>
          </a:xfrm>
          <a:prstGeom prst="rect">
            <a:avLst/>
          </a:prstGeom>
          <a:noFill/>
          <a:ln>
            <a:noFill/>
          </a:ln>
        </p:spPr>
        <p:txBody>
          <a:bodyPr spcFirstLastPara="1" wrap="square" lIns="91425" tIns="91425" rIns="91425" bIns="91425" anchor="t" anchorCtr="0">
            <a:noAutofit/>
          </a:bodyPr>
          <a:lstStyle/>
          <a:p>
            <a:pPr lvl="0"/>
            <a:r>
              <a:rPr lang="en-US" dirty="0"/>
              <a:t>At the start of my 2018 math modeling course, I told my students that my brother-in-law works in the Togolese Meteorological Service, and could get us historical temperature data from Togo.</a:t>
            </a:r>
          </a:p>
          <a:p>
            <a:pPr marL="457200" marR="0" lvl="0" indent="-342900" algn="l" rtl="0">
              <a:lnSpc>
                <a:spcPct val="115000"/>
              </a:lnSpc>
              <a:spcBef>
                <a:spcPts val="0"/>
              </a:spcBef>
              <a:spcAft>
                <a:spcPts val="0"/>
              </a:spcAft>
              <a:buClr>
                <a:schemeClr val="lt2"/>
              </a:buClr>
              <a:buSzPts val="1800"/>
              <a:buFont typeface="Roboto"/>
              <a:buChar char="●"/>
            </a:pPr>
            <a:r>
              <a:rPr lang="en-US" dirty="0"/>
              <a:t>I also said that I was pretty sure (like </a:t>
            </a:r>
            <a:r>
              <a:rPr lang="en-US" b="1" dirty="0"/>
              <a:t>really, really sure</a:t>
            </a:r>
            <a:r>
              <a:rPr lang="en-US" dirty="0"/>
              <a:t>) that the data would suggest increasing temperatures. Our job: study and model it: e.g.</a:t>
            </a:r>
            <a:endParaRPr sz="1800" b="0" i="0" u="none" strike="noStrike" cap="none" dirty="0">
              <a:solidFill>
                <a:schemeClr val="lt2"/>
              </a:solidFill>
              <a:latin typeface="Roboto"/>
              <a:ea typeface="Roboto"/>
              <a:cs typeface="Roboto"/>
              <a:sym typeface="Roboto"/>
            </a:endParaRPr>
          </a:p>
          <a:p>
            <a:pPr marL="0" marR="0" lvl="0" indent="0" algn="l" rtl="0">
              <a:lnSpc>
                <a:spcPct val="115000"/>
              </a:lnSpc>
              <a:spcBef>
                <a:spcPts val="1600"/>
              </a:spcBef>
              <a:spcAft>
                <a:spcPts val="1600"/>
              </a:spcAft>
              <a:buClr>
                <a:schemeClr val="lt2"/>
              </a:buClr>
              <a:buSzPts val="1800"/>
              <a:buFont typeface="Roboto"/>
              <a:buNone/>
            </a:pPr>
            <a:endParaRPr sz="1800" b="0" i="0" u="none" strike="noStrike" cap="none" dirty="0">
              <a:solidFill>
                <a:schemeClr val="lt2"/>
              </a:solidFill>
              <a:latin typeface="Roboto"/>
              <a:ea typeface="Roboto"/>
              <a:cs typeface="Roboto"/>
              <a:sym typeface="Roboto"/>
            </a:endParaRPr>
          </a:p>
        </p:txBody>
      </p:sp>
      <p:pic>
        <p:nvPicPr>
          <p:cNvPr id="4" name="Picture 3" descr="Screen Shot 2018-11-29 at 11.39.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11" y="3496478"/>
            <a:ext cx="5218552" cy="1647022"/>
          </a:xfrm>
          <a:prstGeom prst="rect">
            <a:avLst/>
          </a:prstGeom>
        </p:spPr>
      </p:pic>
    </p:spTree>
    <p:extLst>
      <p:ext uri="{BB962C8B-B14F-4D97-AF65-F5344CB8AC3E}">
        <p14:creationId xmlns:p14="http://schemas.microsoft.com/office/powerpoint/2010/main" val="1468557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26078" y="357800"/>
            <a:ext cx="2808000" cy="5186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Raw Data</a:t>
            </a:r>
            <a:endParaRPr sz="2400" dirty="0"/>
          </a:p>
        </p:txBody>
      </p:sp>
      <p:sp>
        <p:nvSpPr>
          <p:cNvPr id="106" name="Google Shape;106;p19"/>
          <p:cNvSpPr txBox="1">
            <a:spLocks noGrp="1"/>
          </p:cNvSpPr>
          <p:nvPr>
            <p:ph type="body" idx="1"/>
          </p:nvPr>
        </p:nvSpPr>
        <p:spPr>
          <a:xfrm>
            <a:off x="226075" y="987849"/>
            <a:ext cx="2808000" cy="3641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D</a:t>
            </a:r>
            <a:r>
              <a:rPr lang="en" sz="1400" dirty="0"/>
              <a:t>ata was provided for 10 different cities across Togo</a:t>
            </a:r>
            <a:r>
              <a:rPr lang="en-US" sz="1400" dirty="0"/>
              <a:t> </a:t>
            </a:r>
          </a:p>
          <a:p>
            <a:pPr marL="0" lvl="0" indent="0" algn="l" rtl="0">
              <a:spcBef>
                <a:spcPts val="0"/>
              </a:spcBef>
              <a:spcAft>
                <a:spcPts val="0"/>
              </a:spcAft>
              <a:buNone/>
            </a:pPr>
            <a:r>
              <a:rPr lang="en-US" sz="1400" dirty="0"/>
              <a:t>(good coverage, S to N!)</a:t>
            </a:r>
            <a:r>
              <a:rPr lang="en" sz="1400" dirty="0"/>
              <a:t>:</a:t>
            </a:r>
            <a:endParaRPr sz="1400" dirty="0"/>
          </a:p>
          <a:p>
            <a:pPr marL="457200" lvl="0" indent="-317500" algn="l" rtl="0">
              <a:spcBef>
                <a:spcPts val="1600"/>
              </a:spcBef>
              <a:spcAft>
                <a:spcPts val="0"/>
              </a:spcAft>
              <a:buSzPts val="1400"/>
              <a:buChar char="●"/>
            </a:pPr>
            <a:r>
              <a:rPr lang="en-US" sz="1400" dirty="0" err="1"/>
              <a:t>Lome</a:t>
            </a:r>
            <a:endParaRPr sz="1400" dirty="0"/>
          </a:p>
          <a:p>
            <a:pPr marL="457200" lvl="0" indent="-317500" algn="l" rtl="0">
              <a:spcBef>
                <a:spcPts val="0"/>
              </a:spcBef>
              <a:spcAft>
                <a:spcPts val="0"/>
              </a:spcAft>
              <a:buSzPts val="1400"/>
              <a:buChar char="●"/>
            </a:pPr>
            <a:r>
              <a:rPr lang="en-US" sz="1400" dirty="0" err="1"/>
              <a:t>Tabligbo</a:t>
            </a:r>
            <a:endParaRPr sz="1400" dirty="0"/>
          </a:p>
          <a:p>
            <a:pPr indent="-317500">
              <a:buSzPts val="1400"/>
            </a:pPr>
            <a:r>
              <a:rPr lang="en-US" sz="1400" dirty="0" err="1"/>
              <a:t>Kouma-Konda</a:t>
            </a:r>
            <a:endParaRPr lang="en-US" sz="1400" dirty="0"/>
          </a:p>
          <a:p>
            <a:pPr marL="457200" lvl="0" indent="-317500" algn="l" rtl="0">
              <a:spcBef>
                <a:spcPts val="0"/>
              </a:spcBef>
              <a:spcAft>
                <a:spcPts val="0"/>
              </a:spcAft>
              <a:buSzPts val="1400"/>
              <a:buChar char="●"/>
            </a:pPr>
            <a:r>
              <a:rPr lang="en-US" sz="1400" dirty="0" err="1"/>
              <a:t>Atakpame</a:t>
            </a:r>
            <a:endParaRPr sz="1400" dirty="0"/>
          </a:p>
          <a:p>
            <a:pPr indent="-317500">
              <a:buSzPts val="1400"/>
            </a:pPr>
            <a:r>
              <a:rPr lang="en-US" sz="1400" dirty="0" err="1"/>
              <a:t>Sotouboua</a:t>
            </a:r>
            <a:endParaRPr lang="en-US" sz="1400" dirty="0"/>
          </a:p>
          <a:p>
            <a:pPr marL="457200" lvl="0" indent="-317500" algn="l" rtl="0">
              <a:spcBef>
                <a:spcPts val="0"/>
              </a:spcBef>
              <a:spcAft>
                <a:spcPts val="0"/>
              </a:spcAft>
              <a:buSzPts val="1400"/>
              <a:buChar char="●"/>
            </a:pPr>
            <a:r>
              <a:rPr lang="en-US" sz="1400" dirty="0" err="1"/>
              <a:t>Sokode</a:t>
            </a:r>
            <a:endParaRPr sz="1400" dirty="0"/>
          </a:p>
          <a:p>
            <a:pPr marL="457200" lvl="0" indent="-317500" algn="l" rtl="0">
              <a:spcBef>
                <a:spcPts val="0"/>
              </a:spcBef>
              <a:spcAft>
                <a:spcPts val="0"/>
              </a:spcAft>
              <a:buSzPts val="1400"/>
              <a:buChar char="●"/>
            </a:pPr>
            <a:r>
              <a:rPr lang="en-US" sz="1400" dirty="0"/>
              <a:t>Kara</a:t>
            </a:r>
            <a:endParaRPr sz="1400" dirty="0"/>
          </a:p>
          <a:p>
            <a:pPr marL="457200" lvl="0" indent="-317500" algn="l" rtl="0">
              <a:spcBef>
                <a:spcPts val="0"/>
              </a:spcBef>
              <a:spcAft>
                <a:spcPts val="0"/>
              </a:spcAft>
              <a:buSzPts val="1400"/>
              <a:buChar char="●"/>
            </a:pPr>
            <a:r>
              <a:rPr lang="en" sz="1400" dirty="0"/>
              <a:t>Niamtougou</a:t>
            </a:r>
            <a:endParaRPr sz="1400" dirty="0"/>
          </a:p>
          <a:p>
            <a:pPr marL="457200" lvl="0" indent="-317500" algn="l" rtl="0">
              <a:spcBef>
                <a:spcPts val="0"/>
              </a:spcBef>
              <a:spcAft>
                <a:spcPts val="0"/>
              </a:spcAft>
              <a:buSzPts val="1400"/>
              <a:buChar char="●"/>
            </a:pPr>
            <a:r>
              <a:rPr lang="en-US" sz="1400" dirty="0"/>
              <a:t>Mango</a:t>
            </a:r>
            <a:endParaRPr sz="1400" dirty="0"/>
          </a:p>
          <a:p>
            <a:pPr marL="457200" lvl="0" indent="-317500" algn="l" rtl="0">
              <a:spcBef>
                <a:spcPts val="0"/>
              </a:spcBef>
              <a:spcAft>
                <a:spcPts val="0"/>
              </a:spcAft>
              <a:buSzPts val="1400"/>
              <a:buChar char="●"/>
            </a:pPr>
            <a:r>
              <a:rPr lang="en-US" sz="1400" dirty="0" err="1"/>
              <a:t>Dapaong</a:t>
            </a:r>
            <a:endParaRPr sz="1400" dirty="0"/>
          </a:p>
        </p:txBody>
      </p:sp>
      <p:grpSp>
        <p:nvGrpSpPr>
          <p:cNvPr id="107" name="Google Shape;107;p19"/>
          <p:cNvGrpSpPr/>
          <p:nvPr/>
        </p:nvGrpSpPr>
        <p:grpSpPr>
          <a:xfrm>
            <a:off x="2819443" y="0"/>
            <a:ext cx="3999901" cy="4896650"/>
            <a:chOff x="4768550" y="123425"/>
            <a:chExt cx="3999901" cy="4896650"/>
          </a:xfrm>
        </p:grpSpPr>
        <p:pic>
          <p:nvPicPr>
            <p:cNvPr id="108" name="Google Shape;108;p19"/>
            <p:cNvPicPr preferRelativeResize="0"/>
            <p:nvPr/>
          </p:nvPicPr>
          <p:blipFill>
            <a:blip r:embed="rId3">
              <a:alphaModFix/>
            </a:blip>
            <a:stretch>
              <a:fillRect/>
            </a:stretch>
          </p:blipFill>
          <p:spPr>
            <a:xfrm>
              <a:off x="4768550" y="123425"/>
              <a:ext cx="3999901" cy="4896650"/>
            </a:xfrm>
            <a:prstGeom prst="rect">
              <a:avLst/>
            </a:prstGeom>
            <a:noFill/>
            <a:ln>
              <a:noFill/>
            </a:ln>
          </p:spPr>
        </p:pic>
        <p:sp>
          <p:nvSpPr>
            <p:cNvPr id="109" name="Google Shape;109;p19"/>
            <p:cNvSpPr/>
            <p:nvPr/>
          </p:nvSpPr>
          <p:spPr>
            <a:xfrm>
              <a:off x="6281750" y="107627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6948500" y="1828750"/>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7015175" y="1962100"/>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6972300" y="2324050"/>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6810400" y="258122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6905500" y="3224150"/>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7219950" y="384327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7015175" y="411472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6596075" y="348132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6500975" y="1452525"/>
              <a:ext cx="95100" cy="76200"/>
            </a:xfrm>
            <a:prstGeom prst="diamond">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727568" y="919891"/>
            <a:ext cx="2045730" cy="3313728"/>
          </a:xfrm>
          <a:prstGeom prst="rect">
            <a:avLst/>
          </a:prstGeom>
          <a:noFill/>
        </p:spPr>
        <p:txBody>
          <a:bodyPr wrap="square" rtlCol="0">
            <a:spAutoFit/>
          </a:bodyPr>
          <a:lstStyle/>
          <a:p>
            <a:pPr lvl="0"/>
            <a:r>
              <a:rPr lang="en-US" dirty="0"/>
              <a:t>We were initially provided only average annual data for both minimum and maximum temperatures. Monthly temperature data and rainfall data were also soon provided.</a:t>
            </a:r>
          </a:p>
          <a:p>
            <a:pPr lvl="0">
              <a:spcBef>
                <a:spcPts val="1600"/>
              </a:spcBef>
            </a:pPr>
            <a:r>
              <a:rPr lang="en-US" dirty="0"/>
              <a:t>Observations go back as far as January 1961 for most cities, and end December 2015.</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37575" y="313104"/>
            <a:ext cx="82221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Roboto"/>
              <a:buNone/>
            </a:pPr>
            <a:r>
              <a:rPr lang="en-US" dirty="0"/>
              <a:t>A</a:t>
            </a:r>
            <a:r>
              <a:rPr lang="en-US" sz="3200" b="0" i="0" u="none" strike="noStrike" cap="none" dirty="0">
                <a:solidFill>
                  <a:schemeClr val="lt1"/>
                </a:solidFill>
                <a:latin typeface="Roboto"/>
                <a:ea typeface="Roboto"/>
                <a:cs typeface="Roboto"/>
                <a:sym typeface="Roboto"/>
              </a:rPr>
              <a:t> view of some “raw data” (time series):</a:t>
            </a:r>
            <a:endParaRPr sz="3200" b="0" i="0" u="none" strike="noStrike" cap="none" dirty="0">
              <a:solidFill>
                <a:schemeClr val="lt1"/>
              </a:solidFill>
              <a:latin typeface="Roboto"/>
              <a:ea typeface="Roboto"/>
              <a:cs typeface="Roboto"/>
              <a:sym typeface="Roboto"/>
            </a:endParaRPr>
          </a:p>
        </p:txBody>
      </p:sp>
      <p:sp>
        <p:nvSpPr>
          <p:cNvPr id="2" name="Text Placeholder 1"/>
          <p:cNvSpPr>
            <a:spLocks noGrp="1"/>
          </p:cNvSpPr>
          <p:nvPr>
            <p:ph type="body" idx="1"/>
          </p:nvPr>
        </p:nvSpPr>
        <p:spPr/>
        <p:txBody>
          <a:bodyPr/>
          <a:lstStyle/>
          <a:p>
            <a:pPr marL="114300" indent="0">
              <a:buNone/>
            </a:pPr>
            <a:endParaRPr lang="en-US" dirty="0"/>
          </a:p>
        </p:txBody>
      </p:sp>
      <p:pic>
        <p:nvPicPr>
          <p:cNvPr id="6" name="Google Shape;378;p58"/>
          <p:cNvPicPr preferRelativeResize="0"/>
          <p:nvPr/>
        </p:nvPicPr>
        <p:blipFill>
          <a:blip r:embed="rId3">
            <a:alphaModFix/>
          </a:blip>
          <a:stretch>
            <a:fillRect/>
          </a:stretch>
        </p:blipFill>
        <p:spPr>
          <a:xfrm>
            <a:off x="209506" y="1235677"/>
            <a:ext cx="8755960" cy="3907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ctrTitle"/>
          </p:nvPr>
        </p:nvSpPr>
        <p:spPr>
          <a:xfrm>
            <a:off x="311700" y="718450"/>
            <a:ext cx="8520600" cy="10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Management</a:t>
            </a:r>
            <a:r>
              <a:rPr lang="en-US" dirty="0"/>
              <a:t> issues:</a:t>
            </a:r>
            <a:endParaRPr dirty="0"/>
          </a:p>
        </p:txBody>
      </p:sp>
      <p:sp>
        <p:nvSpPr>
          <p:cNvPr id="93" name="Google Shape;93;p17"/>
          <p:cNvSpPr txBox="1">
            <a:spLocks noGrp="1"/>
          </p:cNvSpPr>
          <p:nvPr>
            <p:ph type="subTitle" idx="1"/>
          </p:nvPr>
        </p:nvSpPr>
        <p:spPr>
          <a:xfrm>
            <a:off x="388975" y="1842225"/>
            <a:ext cx="8520600" cy="26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(Team led by </a:t>
            </a:r>
            <a:r>
              <a:rPr lang="en" sz="2400" dirty="0"/>
              <a:t>Jacob Englert</a:t>
            </a:r>
            <a:r>
              <a:rPr lang="en-US" sz="2400"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Integrity </a:t>
            </a:r>
            <a:endParaRPr/>
          </a:p>
        </p:txBody>
      </p:sp>
      <p:sp>
        <p:nvSpPr>
          <p:cNvPr id="153" name="Google Shape;153;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a:t>Of course we were concerned (and dealt with) outliers, but there were more worrisome concerns about</a:t>
            </a:r>
            <a:r>
              <a:rPr lang="en" dirty="0"/>
              <a:t> the data:</a:t>
            </a:r>
            <a:endParaRPr lang="en-US" dirty="0"/>
          </a:p>
          <a:p>
            <a:pPr marL="114300" lvl="0" indent="0" algn="l" rtl="0">
              <a:spcBef>
                <a:spcPts val="0"/>
              </a:spcBef>
              <a:spcAft>
                <a:spcPts val="0"/>
              </a:spcAft>
              <a:buSzPts val="1800"/>
              <a:buNone/>
            </a:pPr>
            <a:endParaRPr lang="en-US" dirty="0"/>
          </a:p>
          <a:p>
            <a:r>
              <a:rPr lang="en" dirty="0"/>
              <a:t>Two or more data points in a row with the same value </a:t>
            </a:r>
            <a:endParaRPr lang="en-US" dirty="0"/>
          </a:p>
          <a:p>
            <a:r>
              <a:rPr lang="en" dirty="0"/>
              <a:t>Averaged values</a:t>
            </a:r>
            <a:endParaRPr lang="en-US" dirty="0"/>
          </a:p>
          <a:p>
            <a:r>
              <a:rPr lang="en" dirty="0"/>
              <a:t>Inconsistency in decimal places</a:t>
            </a:r>
            <a:endParaRPr lang="en-US" dirty="0"/>
          </a:p>
          <a:p>
            <a:r>
              <a:rPr lang="en" dirty="0"/>
              <a:t>Missing values</a:t>
            </a:r>
            <a:endParaRPr dirty="0"/>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11986</TotalTime>
  <Words>3004</Words>
  <Application>Microsoft Macintosh PowerPoint</Application>
  <PresentationFormat>On-screen Show (16:9)</PresentationFormat>
  <Paragraphs>289</Paragraphs>
  <Slides>41</Slides>
  <Notes>41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Roboto</vt:lpstr>
      <vt:lpstr>Material</vt:lpstr>
      <vt:lpstr>Togo, West Africa: on Track for Over Three Degrees Celsius of Warming by 2100</vt:lpstr>
      <vt:lpstr>Togo Profile</vt:lpstr>
      <vt:lpstr>Project Creation Story</vt:lpstr>
      <vt:lpstr>Project Creation Story</vt:lpstr>
      <vt:lpstr>Project Creation Story</vt:lpstr>
      <vt:lpstr>The Raw Data</vt:lpstr>
      <vt:lpstr>A view of some “raw data” (time series):</vt:lpstr>
      <vt:lpstr>Data Management issues:</vt:lpstr>
      <vt:lpstr>Data Integrity </vt:lpstr>
      <vt:lpstr>Kouma-Konda</vt:lpstr>
      <vt:lpstr>Sokode</vt:lpstr>
      <vt:lpstr>Dapaong</vt:lpstr>
      <vt:lpstr>Data Management Wrap-Up</vt:lpstr>
      <vt:lpstr>Modeling Team</vt:lpstr>
      <vt:lpstr>Maximum Temperature</vt:lpstr>
      <vt:lpstr>PowerPoint Presentation</vt:lpstr>
      <vt:lpstr>PowerPoint Presentation</vt:lpstr>
      <vt:lpstr>PowerPoint Presentation</vt:lpstr>
      <vt:lpstr>Climate Periods: e.g. Sokode Maxima</vt:lpstr>
      <vt:lpstr>Climate Periods: e.g. Sokode Maxima</vt:lpstr>
      <vt:lpstr>Climate Periods</vt:lpstr>
      <vt:lpstr>Climate Periods</vt:lpstr>
      <vt:lpstr>Climate Periods</vt:lpstr>
      <vt:lpstr>Climate Periods</vt:lpstr>
      <vt:lpstr>Climate Periods</vt:lpstr>
      <vt:lpstr>Maximum Model</vt:lpstr>
      <vt:lpstr>Singular Spectrum Analysis (SSA)</vt:lpstr>
      <vt:lpstr>SSA is based on the SVD</vt:lpstr>
      <vt:lpstr>SSA is based on the SVD</vt:lpstr>
      <vt:lpstr>SSA is based on the SVD</vt:lpstr>
      <vt:lpstr>SSA: Sokode                             Maxima</vt:lpstr>
      <vt:lpstr>SSA: Sokode Maxima</vt:lpstr>
      <vt:lpstr>SSA: Sokode                             (- high freq.)</vt:lpstr>
      <vt:lpstr>SSA: Sokode Maxima</vt:lpstr>
      <vt:lpstr>SSA: Maxima and Minima</vt:lpstr>
      <vt:lpstr>Final Models:  Maxima and Minima</vt:lpstr>
      <vt:lpstr>Final Models:  Maxima and Minima</vt:lpstr>
      <vt:lpstr>Impacts of Climate Change on Togo</vt:lpstr>
      <vt:lpstr>Impacts of Climate Change on Togo</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Togo, West Africa: on Track for Over Three Degrees Celsius of Warming by 2100</dc:title>
  <cp:lastModifiedBy>Jacob Englert</cp:lastModifiedBy>
  <cp:revision>78</cp:revision>
  <dcterms:modified xsi:type="dcterms:W3CDTF">2018-12-11T17:04:39Z</dcterms:modified>
</cp:coreProperties>
</file>